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Oxygen"/>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xygen-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xygen-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deplayer.biz.tr/slide/10943534/"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eightzonefactor.com/blog/why-whole-wheat-bread-is-not-healthier-than-white/"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gmeankitty.com/fp/wp-content/uploads/2016/05/Alcohol.jpg" TargetMode="External"/><Relationship Id="rId3" Type="http://schemas.openxmlformats.org/officeDocument/2006/relationships/hyperlink" Target="http://www.pxleyes.com/3D-contest/21149/brush-up-your-3D.html" TargetMode="External"/><Relationship Id="rId4" Type="http://schemas.openxmlformats.org/officeDocument/2006/relationships/hyperlink" Target="http://deconlabs.com/products/molecular-biology-ethanol/"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ia.gov/todayinenergy/detail.php?id=21012"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nterstates.com/experience/experience-detail/18/Ethanol_Plant"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thanolproducer.com/articles/7963/western-wisconsin-energy-55-mmgy-ethanol-plant-up-for-grab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24b81cdc3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b81cdc3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24ba52fb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4ba52fb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Nylon rxn info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24b81cdc3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b81cdc3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24b81cdc3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4b81cdc3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http://slideplayer.biz.tr/slide/10943534/</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24b81cdc3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4b81cdc3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 pic: https://www.t-nation.com/diet-fat-loss/the-truth-about-bread</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24b81cdc3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4b81cdc3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a:t>
            </a:r>
            <a:r>
              <a:rPr lang="en" u="sng">
                <a:solidFill>
                  <a:schemeClr val="hlink"/>
                </a:solidFill>
                <a:hlinkClick r:id="rId2"/>
              </a:rPr>
              <a:t>http://www.weightzonefactor.com/blog/why-whole-wheat-bread-is-not-healthier-than-white/</a:t>
            </a:r>
            <a:r>
              <a:rPr lang="en"/>
              <a:t>, https://financialtribune.com/articles/economy-domestic-economy/63081/gov-t-slashes-sugar-import-tariffs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24b81cdc30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b81cdc30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credits: </a:t>
            </a:r>
            <a:r>
              <a:rPr lang="en" u="sng">
                <a:solidFill>
                  <a:schemeClr val="hlink"/>
                </a:solidFill>
                <a:hlinkClick r:id="rId2"/>
              </a:rPr>
              <a:t>http://bigmeankitty.com/fp/wp-content/uploads/2016/05/Alcohol.jpg</a:t>
            </a:r>
            <a:r>
              <a:rPr lang="en"/>
              <a:t>, </a:t>
            </a:r>
            <a:r>
              <a:rPr lang="en" u="sng">
                <a:solidFill>
                  <a:schemeClr val="hlink"/>
                </a:solidFill>
                <a:hlinkClick r:id="rId3"/>
              </a:rPr>
              <a:t>http://www.pxleyes.com/3D-contest/21149/brush-up-your-3D.html</a:t>
            </a:r>
            <a:r>
              <a:rPr lang="en"/>
              <a:t>, </a:t>
            </a:r>
            <a:r>
              <a:rPr lang="en" u="sng">
                <a:solidFill>
                  <a:schemeClr val="hlink"/>
                </a:solidFill>
                <a:hlinkClick r:id="rId4"/>
              </a:rPr>
              <a:t>http://deconlabs.com/products/molecular-biology-ethanol/</a:t>
            </a:r>
            <a:r>
              <a:rPr lang="en"/>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24ba52fbb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24ba52fbb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http://www.finecooking.com/article/yeasts-crucial-roles-in-breadbaking</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24b81cdc3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4b81cdc3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24b81cdc3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b81cdc3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https://www.eia.gov/todayinenergy/detail.php?id=21012</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24ba52fb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4ba52fb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Organic chemistry</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24b81cdc3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b81cdc3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http://www.interstates.com/experience/experience-detail/18/Ethanol_Plant</a:t>
            </a:r>
            <a:r>
              <a:rPr lang="en"/>
              <a:t>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24ba52fbbe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4ba52fbbe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24ba52fbb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4ba52fbb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Rxn overviews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24ba52fbb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ba52fbb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Rxn overviews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24ba52fbb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ba52fbb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Rxn instructions</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24b81cdc3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b81cdc3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http://ethanolproducer.com/articles/7963/western-wisconsin-energy-55-mmgy-ethanol-plant-up-for-grabs</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24b81cdc3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b81cdc3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Kept weird photo for presentation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24b81cdc3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4b81cdc3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24b81cdc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b81cdc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24b81cdc3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b81cdc3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24ba52fbbe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4ba52fbbe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and pH experiments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24ba52fb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ba52fb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Polymers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0.png"/><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png"/><Relationship Id="rId6" Type="http://schemas.openxmlformats.org/officeDocument/2006/relationships/image" Target="../media/image24.png"/><Relationship Id="rId7" Type="http://schemas.openxmlformats.org/officeDocument/2006/relationships/image" Target="../media/image10.png"/><Relationship Id="rId8"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hyperlink" Target="http://www.youtube.com/watch?v=FcV1ydls9hg" TargetMode="External"/><Relationship Id="rId5" Type="http://schemas.openxmlformats.org/officeDocument/2006/relationships/image" Target="../media/image21.jpg"/><Relationship Id="rId6" Type="http://schemas.openxmlformats.org/officeDocument/2006/relationships/image" Target="../media/image43.jpg"/><Relationship Id="rId7"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23.jp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41.png"/><Relationship Id="rId7" Type="http://schemas.openxmlformats.org/officeDocument/2006/relationships/image" Target="../media/image4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2.jpg"/><Relationship Id="rId4" Type="http://schemas.openxmlformats.org/officeDocument/2006/relationships/image" Target="../media/image38.jpg"/><Relationship Id="rId5" Type="http://schemas.openxmlformats.org/officeDocument/2006/relationships/image" Target="../media/image31.jpg"/><Relationship Id="rId6" Type="http://schemas.openxmlformats.org/officeDocument/2006/relationships/image" Target="../media/image40.jpg"/><Relationship Id="rId7" Type="http://schemas.openxmlformats.org/officeDocument/2006/relationships/image" Target="../media/image42.jpg"/><Relationship Id="rId8"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46.png"/><Relationship Id="rId8"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47.png"/><Relationship Id="rId4" Type="http://schemas.openxmlformats.org/officeDocument/2006/relationships/image" Target="../media/image3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25.png"/><Relationship Id="rId5" Type="http://schemas.openxmlformats.org/officeDocument/2006/relationships/image" Target="../media/image12.png"/><Relationship Id="rId6"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5.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9.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2.png"/><Relationship Id="rId5" Type="http://schemas.openxmlformats.org/officeDocument/2006/relationships/image" Target="../media/image50.jpg"/><Relationship Id="rId6" Type="http://schemas.openxmlformats.org/officeDocument/2006/relationships/image" Target="../media/image6.jpg"/><Relationship Id="rId7" Type="http://schemas.openxmlformats.org/officeDocument/2006/relationships/image" Target="../media/image34.jpg"/><Relationship Id="rId8"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1287875" y="268400"/>
            <a:ext cx="6282452" cy="3342600"/>
          </a:xfrm>
          <a:prstGeom prst="rect">
            <a:avLst/>
          </a:prstGeom>
          <a:noFill/>
          <a:ln>
            <a:noFill/>
          </a:ln>
        </p:spPr>
      </p:pic>
      <p:sp>
        <p:nvSpPr>
          <p:cNvPr id="100" name="Google Shape;100;p25"/>
          <p:cNvSpPr txBox="1"/>
          <p:nvPr/>
        </p:nvSpPr>
        <p:spPr>
          <a:xfrm>
            <a:off x="3199350" y="3611000"/>
            <a:ext cx="4996200" cy="9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xygen"/>
                <a:ea typeface="Oxygen"/>
                <a:cs typeface="Oxygen"/>
                <a:sym typeface="Oxygen"/>
              </a:rPr>
              <a:t>BIOREACTOR </a:t>
            </a:r>
            <a:endParaRPr b="1" sz="3000">
              <a:solidFill>
                <a:srgbClr val="FFFFFF"/>
              </a:solidFill>
              <a:latin typeface="Oxygen"/>
              <a:ea typeface="Oxygen"/>
              <a:cs typeface="Oxygen"/>
              <a:sym typeface="Oxygen"/>
            </a:endParaRPr>
          </a:p>
        </p:txBody>
      </p:sp>
      <p:pic>
        <p:nvPicPr>
          <p:cNvPr id="101" name="Google Shape;101;p25"/>
          <p:cNvPicPr preferRelativeResize="0"/>
          <p:nvPr/>
        </p:nvPicPr>
        <p:blipFill rotWithShape="1">
          <a:blip r:embed="rId4">
            <a:alphaModFix/>
          </a:blip>
          <a:srcRect b="18412" l="18843" r="29332" t="71097"/>
          <a:stretch/>
        </p:blipFill>
        <p:spPr>
          <a:xfrm>
            <a:off x="636300" y="4702500"/>
            <a:ext cx="2891314" cy="329225"/>
          </a:xfrm>
          <a:prstGeom prst="rect">
            <a:avLst/>
          </a:prstGeom>
          <a:noFill/>
          <a:ln>
            <a:noFill/>
          </a:ln>
        </p:spPr>
      </p:pic>
      <p:pic>
        <p:nvPicPr>
          <p:cNvPr id="102" name="Google Shape;102;p25"/>
          <p:cNvPicPr preferRelativeResize="0"/>
          <p:nvPr/>
        </p:nvPicPr>
        <p:blipFill rotWithShape="1">
          <a:blip r:embed="rId4">
            <a:alphaModFix/>
          </a:blip>
          <a:srcRect b="7787" l="40366" r="50017" t="83824"/>
          <a:stretch/>
        </p:blipFill>
        <p:spPr>
          <a:xfrm>
            <a:off x="3630125" y="4734775"/>
            <a:ext cx="553723" cy="271674"/>
          </a:xfrm>
          <a:prstGeom prst="rect">
            <a:avLst/>
          </a:prstGeom>
          <a:noFill/>
          <a:ln>
            <a:noFill/>
          </a:ln>
        </p:spPr>
      </p:pic>
      <p:pic>
        <p:nvPicPr>
          <p:cNvPr id="103" name="Google Shape;103;p25"/>
          <p:cNvPicPr preferRelativeResize="0"/>
          <p:nvPr/>
        </p:nvPicPr>
        <p:blipFill rotWithShape="1">
          <a:blip r:embed="rId4">
            <a:alphaModFix/>
          </a:blip>
          <a:srcRect b="31082" l="31301" r="41095" t="14974"/>
          <a:stretch/>
        </p:blipFill>
        <p:spPr>
          <a:xfrm>
            <a:off x="118550" y="4660800"/>
            <a:ext cx="375346" cy="412625"/>
          </a:xfrm>
          <a:prstGeom prst="rect">
            <a:avLst/>
          </a:prstGeom>
          <a:noFill/>
          <a:ln>
            <a:noFill/>
          </a:ln>
        </p:spPr>
      </p:pic>
      <p:sp>
        <p:nvSpPr>
          <p:cNvPr id="104" name="Google Shape;104;p25"/>
          <p:cNvSpPr txBox="1"/>
          <p:nvPr/>
        </p:nvSpPr>
        <p:spPr>
          <a:xfrm>
            <a:off x="6014150" y="4624463"/>
            <a:ext cx="36705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0000"/>
                </a:solidFill>
                <a:latin typeface="Oxygen"/>
                <a:ea typeface="Oxygen"/>
                <a:cs typeface="Oxygen"/>
                <a:sym typeface="Oxygen"/>
              </a:rPr>
              <a:t>Advanced</a:t>
            </a:r>
            <a:r>
              <a:rPr b="1" lang="en" sz="1800">
                <a:solidFill>
                  <a:srgbClr val="CC0000"/>
                </a:solidFill>
                <a:latin typeface="Oxygen"/>
                <a:ea typeface="Oxygen"/>
                <a:cs typeface="Oxygen"/>
                <a:sym typeface="Oxygen"/>
              </a:rPr>
              <a:t> Level -- July 2017</a:t>
            </a:r>
            <a:endParaRPr b="1" sz="1800">
              <a:solidFill>
                <a:srgbClr val="CC0000"/>
              </a:solidFill>
              <a:latin typeface="Oxygen"/>
              <a:ea typeface="Oxygen"/>
              <a:cs typeface="Oxygen"/>
              <a:sym typeface="Oxygen"/>
            </a:endParaRPr>
          </a:p>
        </p:txBody>
      </p:sp>
      <p:pic>
        <p:nvPicPr>
          <p:cNvPr descr="Screen Shot 2017-07-28 at 7.38.53 PM.png" id="105" name="Google Shape;105;p25"/>
          <p:cNvPicPr preferRelativeResize="0"/>
          <p:nvPr/>
        </p:nvPicPr>
        <p:blipFill>
          <a:blip r:embed="rId5">
            <a:alphaModFix/>
          </a:blip>
          <a:stretch>
            <a:fillRect/>
          </a:stretch>
        </p:blipFill>
        <p:spPr>
          <a:xfrm>
            <a:off x="152400" y="152400"/>
            <a:ext cx="942975" cy="2762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pic>
        <p:nvPicPr>
          <p:cNvPr id="177" name="Google Shape;177;p34"/>
          <p:cNvPicPr preferRelativeResize="0"/>
          <p:nvPr/>
        </p:nvPicPr>
        <p:blipFill rotWithShape="1">
          <a:blip r:embed="rId3">
            <a:alphaModFix/>
          </a:blip>
          <a:srcRect b="11567" l="69955" r="11590" t="58564"/>
          <a:stretch/>
        </p:blipFill>
        <p:spPr>
          <a:xfrm>
            <a:off x="3040118" y="2051515"/>
            <a:ext cx="480979" cy="433998"/>
          </a:xfrm>
          <a:prstGeom prst="rect">
            <a:avLst/>
          </a:prstGeom>
          <a:noFill/>
          <a:ln>
            <a:noFill/>
          </a:ln>
        </p:spPr>
      </p:pic>
      <p:pic>
        <p:nvPicPr>
          <p:cNvPr id="178" name="Google Shape;178;p34"/>
          <p:cNvPicPr preferRelativeResize="0"/>
          <p:nvPr/>
        </p:nvPicPr>
        <p:blipFill rotWithShape="1">
          <a:blip r:embed="rId3">
            <a:alphaModFix/>
          </a:blip>
          <a:srcRect b="43493" l="49343" r="30265" t="14340"/>
          <a:stretch/>
        </p:blipFill>
        <p:spPr>
          <a:xfrm>
            <a:off x="1648234" y="2009400"/>
            <a:ext cx="449525" cy="518254"/>
          </a:xfrm>
          <a:prstGeom prst="rect">
            <a:avLst/>
          </a:prstGeom>
          <a:noFill/>
          <a:ln>
            <a:noFill/>
          </a:ln>
        </p:spPr>
      </p:pic>
      <p:pic>
        <p:nvPicPr>
          <p:cNvPr id="179" name="Google Shape;179;p34"/>
          <p:cNvPicPr preferRelativeResize="0"/>
          <p:nvPr/>
        </p:nvPicPr>
        <p:blipFill rotWithShape="1">
          <a:blip r:embed="rId3">
            <a:alphaModFix/>
          </a:blip>
          <a:srcRect b="43493" l="69818" r="8678" t="14340"/>
          <a:stretch/>
        </p:blipFill>
        <p:spPr>
          <a:xfrm>
            <a:off x="4463483" y="2005595"/>
            <a:ext cx="480979" cy="525860"/>
          </a:xfrm>
          <a:prstGeom prst="rect">
            <a:avLst/>
          </a:prstGeom>
          <a:noFill/>
          <a:ln>
            <a:noFill/>
          </a:ln>
        </p:spPr>
      </p:pic>
      <p:sp>
        <p:nvSpPr>
          <p:cNvPr id="180" name="Google Shape;180;p34"/>
          <p:cNvSpPr txBox="1"/>
          <p:nvPr/>
        </p:nvSpPr>
        <p:spPr>
          <a:xfrm>
            <a:off x="628138" y="2554575"/>
            <a:ext cx="24897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P</a:t>
            </a:r>
            <a:r>
              <a:rPr lang="en" sz="1100">
                <a:solidFill>
                  <a:srgbClr val="F3F3F3"/>
                </a:solidFill>
                <a:latin typeface="Oxygen"/>
                <a:ea typeface="Oxygen"/>
                <a:cs typeface="Oxygen"/>
                <a:sym typeface="Oxygen"/>
              </a:rPr>
              <a:t>ipette block (hole </a:t>
            </a:r>
            <a:endParaRPr sz="1100">
              <a:solidFill>
                <a:srgbClr val="F3F3F3"/>
              </a:solidFill>
              <a:latin typeface="Oxygen"/>
              <a:ea typeface="Oxygen"/>
              <a:cs typeface="Oxygen"/>
              <a:sym typeface="Oxygen"/>
            </a:endParaRPr>
          </a:p>
          <a:p>
            <a:pPr indent="0" lvl="0" marL="0" rtl="0" algn="ctr">
              <a:spcBef>
                <a:spcPts val="0"/>
              </a:spcBef>
              <a:spcAft>
                <a:spcPts val="0"/>
              </a:spcAft>
              <a:buNone/>
            </a:pPr>
            <a:r>
              <a:rPr lang="en" sz="1100">
                <a:solidFill>
                  <a:srgbClr val="F3F3F3"/>
                </a:solidFill>
                <a:latin typeface="Oxygen"/>
                <a:ea typeface="Oxygen"/>
                <a:cs typeface="Oxygen"/>
                <a:sym typeface="Oxygen"/>
              </a:rPr>
              <a:t>In the lid!!)</a:t>
            </a:r>
            <a:endParaRPr sz="1100">
              <a:solidFill>
                <a:srgbClr val="F3F3F3"/>
              </a:solidFill>
              <a:latin typeface="Oxygen"/>
              <a:ea typeface="Oxygen"/>
              <a:cs typeface="Oxygen"/>
              <a:sym typeface="Oxygen"/>
            </a:endParaRPr>
          </a:p>
        </p:txBody>
      </p:sp>
      <p:sp>
        <p:nvSpPr>
          <p:cNvPr id="181" name="Google Shape;181;p34"/>
          <p:cNvSpPr txBox="1"/>
          <p:nvPr/>
        </p:nvSpPr>
        <p:spPr>
          <a:xfrm>
            <a:off x="2035750" y="2531450"/>
            <a:ext cx="24897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Adipic Acid</a:t>
            </a:r>
            <a:endParaRPr sz="1100">
              <a:solidFill>
                <a:srgbClr val="F3F3F3"/>
              </a:solidFill>
              <a:latin typeface="Oxygen"/>
              <a:ea typeface="Oxygen"/>
              <a:cs typeface="Oxygen"/>
              <a:sym typeface="Oxygen"/>
            </a:endParaRPr>
          </a:p>
        </p:txBody>
      </p:sp>
      <p:sp>
        <p:nvSpPr>
          <p:cNvPr id="182" name="Google Shape;182;p34"/>
          <p:cNvSpPr txBox="1"/>
          <p:nvPr/>
        </p:nvSpPr>
        <p:spPr>
          <a:xfrm>
            <a:off x="4119263" y="2568075"/>
            <a:ext cx="11694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HMDA</a:t>
            </a:r>
            <a:endParaRPr sz="1100">
              <a:solidFill>
                <a:srgbClr val="F3F3F3"/>
              </a:solidFill>
              <a:latin typeface="Oxygen"/>
              <a:ea typeface="Oxygen"/>
              <a:cs typeface="Oxygen"/>
              <a:sym typeface="Oxygen"/>
            </a:endParaRPr>
          </a:p>
        </p:txBody>
      </p:sp>
      <p:sp>
        <p:nvSpPr>
          <p:cNvPr id="183" name="Google Shape;183;p34"/>
          <p:cNvSpPr txBox="1"/>
          <p:nvPr/>
        </p:nvSpPr>
        <p:spPr>
          <a:xfrm>
            <a:off x="5930150" y="2568075"/>
            <a:ext cx="24897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184" name="Google Shape;184;p34"/>
          <p:cNvSpPr txBox="1"/>
          <p:nvPr/>
        </p:nvSpPr>
        <p:spPr>
          <a:xfrm>
            <a:off x="4612413" y="2659525"/>
            <a:ext cx="24897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Gold</a:t>
            </a:r>
            <a:endParaRPr sz="1100">
              <a:solidFill>
                <a:srgbClr val="F3F3F3"/>
              </a:solidFill>
              <a:latin typeface="Oxygen"/>
              <a:ea typeface="Oxygen"/>
              <a:cs typeface="Oxygen"/>
              <a:sym typeface="Oxygen"/>
            </a:endParaRPr>
          </a:p>
          <a:p>
            <a:pPr indent="0" lvl="0" marL="0" rtl="0" algn="ctr">
              <a:spcBef>
                <a:spcPts val="0"/>
              </a:spcBef>
              <a:spcAft>
                <a:spcPts val="0"/>
              </a:spcAft>
              <a:buNone/>
            </a:pPr>
            <a:r>
              <a:rPr lang="en" sz="1100">
                <a:solidFill>
                  <a:srgbClr val="F3F3F3"/>
                </a:solidFill>
                <a:latin typeface="Oxygen"/>
                <a:ea typeface="Oxygen"/>
                <a:cs typeface="Oxygen"/>
                <a:sym typeface="Oxygen"/>
              </a:rPr>
              <a:t>Nanoparticles</a:t>
            </a:r>
            <a:endParaRPr sz="1100">
              <a:solidFill>
                <a:srgbClr val="F3F3F3"/>
              </a:solidFill>
              <a:latin typeface="Oxygen"/>
              <a:ea typeface="Oxygen"/>
              <a:cs typeface="Oxygen"/>
              <a:sym typeface="Oxygen"/>
            </a:endParaRPr>
          </a:p>
        </p:txBody>
      </p:sp>
      <p:sp>
        <p:nvSpPr>
          <p:cNvPr id="185" name="Google Shape;185;p34"/>
          <p:cNvSpPr txBox="1"/>
          <p:nvPr/>
        </p:nvSpPr>
        <p:spPr>
          <a:xfrm>
            <a:off x="392250" y="79925"/>
            <a:ext cx="8359500" cy="179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3C78D8"/>
                </a:solidFill>
                <a:latin typeface="Oxygen"/>
                <a:ea typeface="Oxygen"/>
                <a:cs typeface="Oxygen"/>
                <a:sym typeface="Oxygen"/>
              </a:rPr>
              <a:t>Chemical Circuit Design: Nylon synthesis!</a:t>
            </a:r>
            <a:endParaRPr b="1" sz="1800"/>
          </a:p>
        </p:txBody>
      </p:sp>
      <p:pic>
        <p:nvPicPr>
          <p:cNvPr descr="Screen Shot 2017-07-28 at 7.38.53 PM.png" id="186" name="Google Shape;186;p34"/>
          <p:cNvPicPr preferRelativeResize="0"/>
          <p:nvPr/>
        </p:nvPicPr>
        <p:blipFill>
          <a:blip r:embed="rId4">
            <a:alphaModFix/>
          </a:blip>
          <a:stretch>
            <a:fillRect/>
          </a:stretch>
        </p:blipFill>
        <p:spPr>
          <a:xfrm>
            <a:off x="152400" y="152400"/>
            <a:ext cx="942975" cy="276225"/>
          </a:xfrm>
          <a:prstGeom prst="rect">
            <a:avLst/>
          </a:prstGeom>
          <a:noFill/>
          <a:ln>
            <a:noFill/>
          </a:ln>
        </p:spPr>
      </p:pic>
      <p:pic>
        <p:nvPicPr>
          <p:cNvPr id="187" name="Google Shape;187;p34"/>
          <p:cNvPicPr preferRelativeResize="0"/>
          <p:nvPr/>
        </p:nvPicPr>
        <p:blipFill rotWithShape="1">
          <a:blip r:embed="rId5">
            <a:alphaModFix/>
          </a:blip>
          <a:srcRect b="39246" l="14994" r="69426" t="32203"/>
          <a:stretch/>
        </p:blipFill>
        <p:spPr>
          <a:xfrm>
            <a:off x="5594598" y="2009412"/>
            <a:ext cx="525370" cy="605100"/>
          </a:xfrm>
          <a:prstGeom prst="rect">
            <a:avLst/>
          </a:prstGeom>
          <a:noFill/>
          <a:ln>
            <a:noFill/>
          </a:ln>
        </p:spPr>
      </p:pic>
      <p:pic>
        <p:nvPicPr>
          <p:cNvPr id="188" name="Google Shape;188;p34"/>
          <p:cNvPicPr preferRelativeResize="0"/>
          <p:nvPr/>
        </p:nvPicPr>
        <p:blipFill rotWithShape="1">
          <a:blip r:embed="rId6">
            <a:alphaModFix/>
          </a:blip>
          <a:srcRect b="31543" l="29413" r="44018" t="20771"/>
          <a:stretch/>
        </p:blipFill>
        <p:spPr>
          <a:xfrm>
            <a:off x="6942800" y="2077525"/>
            <a:ext cx="464400" cy="46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5"/>
          <p:cNvPicPr preferRelativeResize="0"/>
          <p:nvPr/>
        </p:nvPicPr>
        <p:blipFill rotWithShape="1">
          <a:blip r:embed="rId3">
            <a:alphaModFix/>
          </a:blip>
          <a:srcRect b="11567" l="69955" r="11590" t="58564"/>
          <a:stretch/>
        </p:blipFill>
        <p:spPr>
          <a:xfrm>
            <a:off x="5068386" y="939366"/>
            <a:ext cx="577258" cy="520233"/>
          </a:xfrm>
          <a:prstGeom prst="rect">
            <a:avLst/>
          </a:prstGeom>
          <a:noFill/>
          <a:ln>
            <a:noFill/>
          </a:ln>
        </p:spPr>
      </p:pic>
      <p:pic>
        <p:nvPicPr>
          <p:cNvPr id="194" name="Google Shape;194;p35"/>
          <p:cNvPicPr preferRelativeResize="0"/>
          <p:nvPr/>
        </p:nvPicPr>
        <p:blipFill rotWithShape="1">
          <a:blip r:embed="rId3">
            <a:alphaModFix/>
          </a:blip>
          <a:srcRect b="43493" l="49343" r="30265" t="14340"/>
          <a:stretch/>
        </p:blipFill>
        <p:spPr>
          <a:xfrm>
            <a:off x="5068388" y="0"/>
            <a:ext cx="539501" cy="621230"/>
          </a:xfrm>
          <a:prstGeom prst="rect">
            <a:avLst/>
          </a:prstGeom>
          <a:noFill/>
          <a:ln>
            <a:noFill/>
          </a:ln>
        </p:spPr>
      </p:pic>
      <p:pic>
        <p:nvPicPr>
          <p:cNvPr id="195" name="Google Shape;195;p35"/>
          <p:cNvPicPr preferRelativeResize="0"/>
          <p:nvPr/>
        </p:nvPicPr>
        <p:blipFill rotWithShape="1">
          <a:blip r:embed="rId3">
            <a:alphaModFix/>
          </a:blip>
          <a:srcRect b="43493" l="69818" r="8678" t="14340"/>
          <a:stretch/>
        </p:blipFill>
        <p:spPr>
          <a:xfrm>
            <a:off x="5068365" y="1845639"/>
            <a:ext cx="577258" cy="630347"/>
          </a:xfrm>
          <a:prstGeom prst="rect">
            <a:avLst/>
          </a:prstGeom>
          <a:noFill/>
          <a:ln>
            <a:noFill/>
          </a:ln>
        </p:spPr>
      </p:pic>
      <p:pic>
        <p:nvPicPr>
          <p:cNvPr id="196" name="Google Shape;196;p35"/>
          <p:cNvPicPr preferRelativeResize="0"/>
          <p:nvPr/>
        </p:nvPicPr>
        <p:blipFill rotWithShape="1">
          <a:blip r:embed="rId4">
            <a:alphaModFix/>
          </a:blip>
          <a:srcRect b="14819" l="14995" r="71400" t="63162"/>
          <a:stretch/>
        </p:blipFill>
        <p:spPr>
          <a:xfrm>
            <a:off x="4982704" y="2820078"/>
            <a:ext cx="577258" cy="520228"/>
          </a:xfrm>
          <a:prstGeom prst="rect">
            <a:avLst/>
          </a:prstGeom>
          <a:noFill/>
          <a:ln>
            <a:noFill/>
          </a:ln>
        </p:spPr>
      </p:pic>
      <p:sp>
        <p:nvSpPr>
          <p:cNvPr id="197" name="Google Shape;197;p35"/>
          <p:cNvSpPr txBox="1"/>
          <p:nvPr/>
        </p:nvSpPr>
        <p:spPr>
          <a:xfrm>
            <a:off x="5860006" y="75338"/>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 pipette block (hole </a:t>
            </a:r>
            <a:endParaRPr sz="1100">
              <a:solidFill>
                <a:srgbClr val="F3F3F3"/>
              </a:solidFill>
              <a:latin typeface="Oxygen"/>
              <a:ea typeface="Oxygen"/>
              <a:cs typeface="Oxygen"/>
              <a:sym typeface="Oxygen"/>
            </a:endParaRPr>
          </a:p>
          <a:p>
            <a:pPr indent="0" lvl="0" marL="0" rtl="0" algn="l">
              <a:spcBef>
                <a:spcPts val="0"/>
              </a:spcBef>
              <a:spcAft>
                <a:spcPts val="0"/>
              </a:spcAft>
              <a:buNone/>
            </a:pPr>
            <a:r>
              <a:rPr lang="en" sz="1100">
                <a:solidFill>
                  <a:srgbClr val="F3F3F3"/>
                </a:solidFill>
                <a:latin typeface="Oxygen"/>
                <a:ea typeface="Oxygen"/>
                <a:cs typeface="Oxygen"/>
                <a:sym typeface="Oxygen"/>
              </a:rPr>
              <a:t>In the lid!!)</a:t>
            </a:r>
            <a:endParaRPr sz="1100">
              <a:solidFill>
                <a:srgbClr val="F3F3F3"/>
              </a:solidFill>
              <a:latin typeface="Oxygen"/>
              <a:ea typeface="Oxygen"/>
              <a:cs typeface="Oxygen"/>
              <a:sym typeface="Oxygen"/>
            </a:endParaRPr>
          </a:p>
        </p:txBody>
      </p:sp>
      <p:sp>
        <p:nvSpPr>
          <p:cNvPr id="198" name="Google Shape;198;p35"/>
          <p:cNvSpPr txBox="1"/>
          <p:nvPr/>
        </p:nvSpPr>
        <p:spPr>
          <a:xfrm>
            <a:off x="5860011" y="1015752"/>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A</a:t>
            </a:r>
            <a:r>
              <a:rPr lang="en" sz="1100">
                <a:solidFill>
                  <a:srgbClr val="F3F3F3"/>
                </a:solidFill>
                <a:latin typeface="Oxygen"/>
                <a:ea typeface="Oxygen"/>
                <a:cs typeface="Oxygen"/>
                <a:sym typeface="Oxygen"/>
              </a:rPr>
              <a:t>dipic acid</a:t>
            </a:r>
            <a:endParaRPr sz="1100">
              <a:solidFill>
                <a:srgbClr val="F3F3F3"/>
              </a:solidFill>
              <a:latin typeface="Oxygen"/>
              <a:ea typeface="Oxygen"/>
              <a:cs typeface="Oxygen"/>
              <a:sym typeface="Oxygen"/>
            </a:endParaRPr>
          </a:p>
        </p:txBody>
      </p:sp>
      <p:sp>
        <p:nvSpPr>
          <p:cNvPr id="199" name="Google Shape;199;p35"/>
          <p:cNvSpPr txBox="1"/>
          <p:nvPr/>
        </p:nvSpPr>
        <p:spPr>
          <a:xfrm>
            <a:off x="5860007" y="1938907"/>
            <a:ext cx="14037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HMDA</a:t>
            </a:r>
            <a:endParaRPr sz="1100">
              <a:solidFill>
                <a:srgbClr val="F3F3F3"/>
              </a:solidFill>
              <a:latin typeface="Oxygen"/>
              <a:ea typeface="Oxygen"/>
              <a:cs typeface="Oxygen"/>
              <a:sym typeface="Oxygen"/>
            </a:endParaRPr>
          </a:p>
        </p:txBody>
      </p:sp>
      <p:sp>
        <p:nvSpPr>
          <p:cNvPr id="200" name="Google Shape;200;p35"/>
          <p:cNvSpPr txBox="1"/>
          <p:nvPr/>
        </p:nvSpPr>
        <p:spPr>
          <a:xfrm>
            <a:off x="5859999" y="2835734"/>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201" name="Google Shape;201;p35"/>
          <p:cNvSpPr txBox="1"/>
          <p:nvPr/>
        </p:nvSpPr>
        <p:spPr>
          <a:xfrm>
            <a:off x="5860010" y="3723761"/>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Gold Nanoparticles</a:t>
            </a:r>
            <a:endParaRPr sz="1100">
              <a:solidFill>
                <a:srgbClr val="F3F3F3"/>
              </a:solidFill>
              <a:latin typeface="Oxygen"/>
              <a:ea typeface="Oxygen"/>
              <a:cs typeface="Oxygen"/>
              <a:sym typeface="Oxygen"/>
            </a:endParaRPr>
          </a:p>
        </p:txBody>
      </p:sp>
      <p:sp>
        <p:nvSpPr>
          <p:cNvPr id="202" name="Google Shape;202;p35"/>
          <p:cNvSpPr txBox="1"/>
          <p:nvPr/>
        </p:nvSpPr>
        <p:spPr>
          <a:xfrm>
            <a:off x="5860000" y="4611788"/>
            <a:ext cx="2695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Color change</a:t>
            </a:r>
            <a:endParaRPr sz="1100">
              <a:solidFill>
                <a:srgbClr val="F3F3F3"/>
              </a:solidFill>
              <a:latin typeface="Oxygen"/>
              <a:ea typeface="Oxygen"/>
              <a:cs typeface="Oxygen"/>
              <a:sym typeface="Oxygen"/>
            </a:endParaRPr>
          </a:p>
        </p:txBody>
      </p:sp>
      <p:pic>
        <p:nvPicPr>
          <p:cNvPr descr="Screen Shot 2017-07-28 at 7.38.53 PM.png" id="203" name="Google Shape;203;p35"/>
          <p:cNvPicPr preferRelativeResize="0"/>
          <p:nvPr/>
        </p:nvPicPr>
        <p:blipFill>
          <a:blip r:embed="rId5">
            <a:alphaModFix/>
          </a:blip>
          <a:stretch>
            <a:fillRect/>
          </a:stretch>
        </p:blipFill>
        <p:spPr>
          <a:xfrm>
            <a:off x="8082375" y="92475"/>
            <a:ext cx="942975" cy="276225"/>
          </a:xfrm>
          <a:prstGeom prst="rect">
            <a:avLst/>
          </a:prstGeom>
          <a:noFill/>
          <a:ln>
            <a:noFill/>
          </a:ln>
        </p:spPr>
      </p:pic>
      <p:cxnSp>
        <p:nvCxnSpPr>
          <p:cNvPr id="204" name="Google Shape;204;p35"/>
          <p:cNvCxnSpPr/>
          <p:nvPr/>
        </p:nvCxnSpPr>
        <p:spPr>
          <a:xfrm>
            <a:off x="5338150" y="621238"/>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205" name="Google Shape;205;p35"/>
          <p:cNvCxnSpPr/>
          <p:nvPr/>
        </p:nvCxnSpPr>
        <p:spPr>
          <a:xfrm>
            <a:off x="5352625" y="1437513"/>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206" name="Google Shape;206;p35"/>
          <p:cNvCxnSpPr/>
          <p:nvPr/>
        </p:nvCxnSpPr>
        <p:spPr>
          <a:xfrm>
            <a:off x="5324875" y="2475988"/>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207" name="Google Shape;207;p35"/>
          <p:cNvCxnSpPr/>
          <p:nvPr/>
        </p:nvCxnSpPr>
        <p:spPr>
          <a:xfrm>
            <a:off x="5297175" y="3244938"/>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208" name="Google Shape;208;p35"/>
          <p:cNvCxnSpPr/>
          <p:nvPr/>
        </p:nvCxnSpPr>
        <p:spPr>
          <a:xfrm>
            <a:off x="5271325" y="4206613"/>
            <a:ext cx="0" cy="400200"/>
          </a:xfrm>
          <a:prstGeom prst="straightConnector1">
            <a:avLst/>
          </a:prstGeom>
          <a:noFill/>
          <a:ln cap="flat" cmpd="sng" w="28575">
            <a:solidFill>
              <a:srgbClr val="D9D9D9"/>
            </a:solidFill>
            <a:prstDash val="solid"/>
            <a:round/>
            <a:headEnd len="med" w="med" type="none"/>
            <a:tailEnd len="med" w="med" type="triangle"/>
          </a:ln>
        </p:spPr>
      </p:cxnSp>
      <p:pic>
        <p:nvPicPr>
          <p:cNvPr id="209" name="Google Shape;209;p35"/>
          <p:cNvPicPr preferRelativeResize="0"/>
          <p:nvPr/>
        </p:nvPicPr>
        <p:blipFill rotWithShape="1">
          <a:blip r:embed="rId6">
            <a:alphaModFix/>
          </a:blip>
          <a:srcRect b="12706" l="23446" r="31123" t="13202"/>
          <a:stretch/>
        </p:blipFill>
        <p:spPr>
          <a:xfrm>
            <a:off x="0" y="368711"/>
            <a:ext cx="4613150" cy="4232026"/>
          </a:xfrm>
          <a:prstGeom prst="rect">
            <a:avLst/>
          </a:prstGeom>
          <a:noFill/>
          <a:ln>
            <a:noFill/>
          </a:ln>
        </p:spPr>
      </p:pic>
      <p:pic>
        <p:nvPicPr>
          <p:cNvPr id="210" name="Google Shape;210;p35"/>
          <p:cNvPicPr preferRelativeResize="0"/>
          <p:nvPr/>
        </p:nvPicPr>
        <p:blipFill rotWithShape="1">
          <a:blip r:embed="rId7">
            <a:alphaModFix/>
          </a:blip>
          <a:srcRect b="39246" l="14994" r="69426" t="32203"/>
          <a:stretch/>
        </p:blipFill>
        <p:spPr>
          <a:xfrm>
            <a:off x="5008636" y="3673512"/>
            <a:ext cx="525370" cy="605100"/>
          </a:xfrm>
          <a:prstGeom prst="rect">
            <a:avLst/>
          </a:prstGeom>
          <a:noFill/>
          <a:ln>
            <a:noFill/>
          </a:ln>
        </p:spPr>
      </p:pic>
      <p:pic>
        <p:nvPicPr>
          <p:cNvPr id="211" name="Google Shape;211;p35"/>
          <p:cNvPicPr preferRelativeResize="0"/>
          <p:nvPr/>
        </p:nvPicPr>
        <p:blipFill rotWithShape="1">
          <a:blip r:embed="rId8">
            <a:alphaModFix/>
          </a:blip>
          <a:srcRect b="31543" l="29413" r="44018" t="20771"/>
          <a:stretch/>
        </p:blipFill>
        <p:spPr>
          <a:xfrm>
            <a:off x="5039125" y="4611800"/>
            <a:ext cx="464400" cy="468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nvSpPr>
        <p:spPr>
          <a:xfrm>
            <a:off x="192750" y="4528500"/>
            <a:ext cx="8758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Oxygen"/>
                <a:ea typeface="Oxygen"/>
                <a:cs typeface="Oxygen"/>
                <a:sym typeface="Oxygen"/>
              </a:rPr>
              <a:t>In a typical plant, we need to connect the fermentation tanks, with other tanks that collect useful products</a:t>
            </a:r>
            <a:endParaRPr>
              <a:solidFill>
                <a:srgbClr val="FF0000"/>
              </a:solidFill>
              <a:latin typeface="Oxygen"/>
              <a:ea typeface="Oxygen"/>
              <a:cs typeface="Oxygen"/>
              <a:sym typeface="Oxygen"/>
            </a:endParaRPr>
          </a:p>
        </p:txBody>
      </p:sp>
      <p:pic>
        <p:nvPicPr>
          <p:cNvPr id="217" name="Google Shape;217;p36"/>
          <p:cNvPicPr preferRelativeResize="0"/>
          <p:nvPr/>
        </p:nvPicPr>
        <p:blipFill rotWithShape="1">
          <a:blip r:embed="rId3">
            <a:alphaModFix/>
          </a:blip>
          <a:srcRect b="6644" l="0" r="0" t="19281"/>
          <a:stretch/>
        </p:blipFill>
        <p:spPr>
          <a:xfrm>
            <a:off x="911625" y="252600"/>
            <a:ext cx="7320751" cy="406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1000"/>
                                        <p:tgtEl>
                                          <p:spTgt spid="2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pic>
        <p:nvPicPr>
          <p:cNvPr id="222" name="Google Shape;222;p37"/>
          <p:cNvPicPr preferRelativeResize="0"/>
          <p:nvPr/>
        </p:nvPicPr>
        <p:blipFill>
          <a:blip r:embed="rId3">
            <a:alphaModFix/>
          </a:blip>
          <a:stretch>
            <a:fillRect/>
          </a:stretch>
        </p:blipFill>
        <p:spPr>
          <a:xfrm>
            <a:off x="4944125" y="1148613"/>
            <a:ext cx="3618875" cy="2412575"/>
          </a:xfrm>
          <a:prstGeom prst="rect">
            <a:avLst/>
          </a:prstGeom>
          <a:noFill/>
          <a:ln>
            <a:noFill/>
          </a:ln>
        </p:spPr>
      </p:pic>
      <p:pic>
        <p:nvPicPr>
          <p:cNvPr descr="This movie is a time-lapse series of phase contrast and fluorescence images (frame was taken every three minutes) of yeast growing on agarose pads under a fluorescence microscope. For a sense of scale, the yeast are typically several microns in diameter and divide approximately every 90 minutes. The yellow fluorescence is generated by yellow fluorescent protein (YFP), which is produced and controlled by a synthetic gene circuit built in the Buchler lab at http://buchler.phy.duke.edu/" id="223" name="Google Shape;223;p37" title="Timelapse movie of fluorescent yeast">
            <a:hlinkClick r:id="rId4"/>
          </p:cNvPr>
          <p:cNvPicPr preferRelativeResize="0"/>
          <p:nvPr/>
        </p:nvPicPr>
        <p:blipFill>
          <a:blip r:embed="rId5">
            <a:alphaModFix/>
          </a:blip>
          <a:stretch>
            <a:fillRect/>
          </a:stretch>
        </p:blipFill>
        <p:spPr>
          <a:xfrm>
            <a:off x="293075" y="1148625"/>
            <a:ext cx="4420975" cy="3315725"/>
          </a:xfrm>
          <a:prstGeom prst="rect">
            <a:avLst/>
          </a:prstGeom>
          <a:noFill/>
          <a:ln>
            <a:noFill/>
          </a:ln>
        </p:spPr>
      </p:pic>
      <p:sp>
        <p:nvSpPr>
          <p:cNvPr id="224" name="Google Shape;224;p37"/>
          <p:cNvSpPr txBox="1"/>
          <p:nvPr/>
        </p:nvSpPr>
        <p:spPr>
          <a:xfrm>
            <a:off x="436650" y="190125"/>
            <a:ext cx="8270700" cy="5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2CC"/>
                </a:solidFill>
                <a:latin typeface="Oxygen"/>
                <a:ea typeface="Oxygen"/>
                <a:cs typeface="Oxygen"/>
                <a:sym typeface="Oxygen"/>
              </a:rPr>
              <a:t>Yeast are single-celled microorganisms that you might commonly find in both labs and kitchens</a:t>
            </a:r>
            <a:endParaRPr sz="1800">
              <a:solidFill>
                <a:srgbClr val="FFF2CC"/>
              </a:solidFill>
              <a:latin typeface="Oxygen"/>
              <a:ea typeface="Oxygen"/>
              <a:cs typeface="Oxygen"/>
              <a:sym typeface="Oxygen"/>
            </a:endParaRPr>
          </a:p>
        </p:txBody>
      </p:sp>
      <p:pic>
        <p:nvPicPr>
          <p:cNvPr id="225" name="Google Shape;225;p37"/>
          <p:cNvPicPr preferRelativeResize="0"/>
          <p:nvPr/>
        </p:nvPicPr>
        <p:blipFill>
          <a:blip r:embed="rId6">
            <a:alphaModFix/>
          </a:blip>
          <a:stretch>
            <a:fillRect/>
          </a:stretch>
        </p:blipFill>
        <p:spPr>
          <a:xfrm>
            <a:off x="5829725" y="3146024"/>
            <a:ext cx="3254351" cy="1831900"/>
          </a:xfrm>
          <a:prstGeom prst="rect">
            <a:avLst/>
          </a:prstGeom>
          <a:noFill/>
          <a:ln>
            <a:noFill/>
          </a:ln>
        </p:spPr>
      </p:pic>
      <p:sp>
        <p:nvSpPr>
          <p:cNvPr id="226" name="Google Shape;226;p37"/>
          <p:cNvSpPr/>
          <p:nvPr/>
        </p:nvSpPr>
        <p:spPr>
          <a:xfrm>
            <a:off x="5290250" y="2876375"/>
            <a:ext cx="1101678" cy="1168538"/>
          </a:xfrm>
          <a:custGeom>
            <a:rect b="b" l="l" r="r" t="t"/>
            <a:pathLst>
              <a:path extrusionOk="0" h="42346" w="40871">
                <a:moveTo>
                  <a:pt x="19698" y="0"/>
                </a:moveTo>
                <a:cubicBezTo>
                  <a:pt x="16502" y="3595"/>
                  <a:pt x="-3007" y="14514"/>
                  <a:pt x="522" y="21572"/>
                </a:cubicBezTo>
                <a:cubicBezTo>
                  <a:pt x="4051" y="28630"/>
                  <a:pt x="34146" y="38884"/>
                  <a:pt x="40871" y="42346"/>
                </a:cubicBezTo>
              </a:path>
            </a:pathLst>
          </a:custGeom>
          <a:noFill/>
          <a:ln cap="flat" cmpd="sng" w="76200">
            <a:solidFill>
              <a:srgbClr val="FFFF00"/>
            </a:solidFill>
            <a:prstDash val="solid"/>
            <a:round/>
            <a:headEnd len="med" w="med" type="none"/>
            <a:tailEnd len="med" w="med" type="none"/>
          </a:ln>
        </p:spPr>
      </p:sp>
      <p:cxnSp>
        <p:nvCxnSpPr>
          <p:cNvPr id="227" name="Google Shape;227;p37"/>
          <p:cNvCxnSpPr/>
          <p:nvPr/>
        </p:nvCxnSpPr>
        <p:spPr>
          <a:xfrm>
            <a:off x="6092300" y="3931250"/>
            <a:ext cx="469500" cy="203400"/>
          </a:xfrm>
          <a:prstGeom prst="straightConnector1">
            <a:avLst/>
          </a:prstGeom>
          <a:noFill/>
          <a:ln cap="flat" cmpd="sng" w="76200">
            <a:solidFill>
              <a:srgbClr val="FFFF00"/>
            </a:solidFill>
            <a:prstDash val="solid"/>
            <a:round/>
            <a:headEnd len="med" w="med" type="none"/>
            <a:tailEnd len="med" w="med" type="triangle"/>
          </a:ln>
        </p:spPr>
      </p:cxnSp>
      <p:pic>
        <p:nvPicPr>
          <p:cNvPr descr="Screen Shot 2017-07-28 at 7.38.53 PM.png" id="228" name="Google Shape;228;p37"/>
          <p:cNvPicPr preferRelativeResize="0"/>
          <p:nvPr/>
        </p:nvPicPr>
        <p:blipFill>
          <a:blip r:embed="rId7">
            <a:alphaModFix/>
          </a:blip>
          <a:stretch>
            <a:fillRect/>
          </a:stretch>
        </p:blipFill>
        <p:spPr>
          <a:xfrm>
            <a:off x="152400" y="4642925"/>
            <a:ext cx="942975" cy="27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pic>
        <p:nvPicPr>
          <p:cNvPr id="233" name="Google Shape;233;p38"/>
          <p:cNvPicPr preferRelativeResize="0"/>
          <p:nvPr/>
        </p:nvPicPr>
        <p:blipFill>
          <a:blip r:embed="rId3">
            <a:alphaModFix/>
          </a:blip>
          <a:stretch>
            <a:fillRect/>
          </a:stretch>
        </p:blipFill>
        <p:spPr>
          <a:xfrm>
            <a:off x="5906700" y="2743863"/>
            <a:ext cx="2966824" cy="1854249"/>
          </a:xfrm>
          <a:prstGeom prst="rect">
            <a:avLst/>
          </a:prstGeom>
          <a:noFill/>
          <a:ln>
            <a:noFill/>
          </a:ln>
        </p:spPr>
      </p:pic>
      <p:pic>
        <p:nvPicPr>
          <p:cNvPr id="234" name="Google Shape;234;p38"/>
          <p:cNvPicPr preferRelativeResize="0"/>
          <p:nvPr/>
        </p:nvPicPr>
        <p:blipFill>
          <a:blip r:embed="rId4">
            <a:alphaModFix/>
          </a:blip>
          <a:stretch>
            <a:fillRect/>
          </a:stretch>
        </p:blipFill>
        <p:spPr>
          <a:xfrm>
            <a:off x="114173" y="2940826"/>
            <a:ext cx="1966750" cy="1460325"/>
          </a:xfrm>
          <a:prstGeom prst="rect">
            <a:avLst/>
          </a:prstGeom>
          <a:noFill/>
          <a:ln>
            <a:noFill/>
          </a:ln>
        </p:spPr>
      </p:pic>
      <p:pic>
        <p:nvPicPr>
          <p:cNvPr id="235" name="Google Shape;235;p38"/>
          <p:cNvPicPr preferRelativeResize="0"/>
          <p:nvPr/>
        </p:nvPicPr>
        <p:blipFill>
          <a:blip r:embed="rId5">
            <a:alphaModFix/>
          </a:blip>
          <a:stretch>
            <a:fillRect/>
          </a:stretch>
        </p:blipFill>
        <p:spPr>
          <a:xfrm>
            <a:off x="1792050" y="2735150"/>
            <a:ext cx="2166375" cy="2166375"/>
          </a:xfrm>
          <a:prstGeom prst="rect">
            <a:avLst/>
          </a:prstGeom>
          <a:noFill/>
          <a:ln>
            <a:noFill/>
          </a:ln>
        </p:spPr>
      </p:pic>
      <p:pic>
        <p:nvPicPr>
          <p:cNvPr id="236" name="Google Shape;236;p38"/>
          <p:cNvPicPr preferRelativeResize="0"/>
          <p:nvPr/>
        </p:nvPicPr>
        <p:blipFill>
          <a:blip r:embed="rId6">
            <a:alphaModFix/>
          </a:blip>
          <a:stretch>
            <a:fillRect/>
          </a:stretch>
        </p:blipFill>
        <p:spPr>
          <a:xfrm>
            <a:off x="3659400" y="3088175"/>
            <a:ext cx="2587800" cy="1645850"/>
          </a:xfrm>
          <a:prstGeom prst="rect">
            <a:avLst/>
          </a:prstGeom>
          <a:noFill/>
          <a:ln>
            <a:noFill/>
          </a:ln>
        </p:spPr>
      </p:pic>
      <p:pic>
        <p:nvPicPr>
          <p:cNvPr id="237" name="Google Shape;237;p38"/>
          <p:cNvPicPr preferRelativeResize="0"/>
          <p:nvPr/>
        </p:nvPicPr>
        <p:blipFill rotWithShape="1">
          <a:blip r:embed="rId7">
            <a:alphaModFix/>
          </a:blip>
          <a:srcRect b="0" l="0" r="0" t="0"/>
          <a:stretch/>
        </p:blipFill>
        <p:spPr>
          <a:xfrm>
            <a:off x="1274700" y="1156325"/>
            <a:ext cx="6019500" cy="2167200"/>
          </a:xfrm>
          <a:prstGeom prst="rect">
            <a:avLst/>
          </a:prstGeom>
          <a:noFill/>
          <a:ln>
            <a:noFill/>
          </a:ln>
        </p:spPr>
      </p:pic>
      <p:sp>
        <p:nvSpPr>
          <p:cNvPr id="238" name="Google Shape;238;p38"/>
          <p:cNvSpPr txBox="1"/>
          <p:nvPr/>
        </p:nvSpPr>
        <p:spPr>
          <a:xfrm>
            <a:off x="436650" y="616925"/>
            <a:ext cx="8270700" cy="5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latin typeface="Oxygen"/>
                <a:ea typeface="Oxygen"/>
                <a:cs typeface="Oxygen"/>
                <a:sym typeface="Oxygen"/>
              </a:rPr>
              <a:t>Yeast consume sugars (everything from wheat, barley, rice, and corn, to lab glucose)</a:t>
            </a:r>
            <a:endParaRPr>
              <a:solidFill>
                <a:srgbClr val="FFF2CC"/>
              </a:solidFill>
              <a:latin typeface="Oxygen"/>
              <a:ea typeface="Oxygen"/>
              <a:cs typeface="Oxygen"/>
              <a:sym typeface="Oxyge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1000"/>
                                        <p:tgtEl>
                                          <p:spTgt spid="2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9"/>
          <p:cNvSpPr txBox="1"/>
          <p:nvPr/>
        </p:nvSpPr>
        <p:spPr>
          <a:xfrm>
            <a:off x="-33300" y="4711275"/>
            <a:ext cx="92106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C78D8"/>
                </a:solidFill>
                <a:latin typeface="Oxygen"/>
                <a:ea typeface="Oxygen"/>
                <a:cs typeface="Oxygen"/>
                <a:sym typeface="Oxygen"/>
              </a:rPr>
              <a:t>When yeast eat sugar, we call that fermentation and it can produce useful products: CO2 and Ethanol</a:t>
            </a:r>
            <a:endParaRPr b="1" i="1">
              <a:solidFill>
                <a:srgbClr val="3C78D8"/>
              </a:solidFill>
              <a:latin typeface="Oxygen"/>
              <a:ea typeface="Oxygen"/>
              <a:cs typeface="Oxygen"/>
              <a:sym typeface="Oxygen"/>
            </a:endParaRPr>
          </a:p>
          <a:p>
            <a:pPr indent="0" lvl="0" marL="0" rtl="0" algn="l">
              <a:spcBef>
                <a:spcPts val="0"/>
              </a:spcBef>
              <a:spcAft>
                <a:spcPts val="0"/>
              </a:spcAft>
              <a:buNone/>
            </a:pPr>
            <a:r>
              <a:t/>
            </a:r>
            <a:endParaRPr b="1" i="1">
              <a:solidFill>
                <a:srgbClr val="3C78D8"/>
              </a:solidFill>
              <a:latin typeface="Oxygen"/>
              <a:ea typeface="Oxygen"/>
              <a:cs typeface="Oxygen"/>
              <a:sym typeface="Oxygen"/>
            </a:endParaRPr>
          </a:p>
        </p:txBody>
      </p:sp>
      <p:pic>
        <p:nvPicPr>
          <p:cNvPr id="244" name="Google Shape;244;p39"/>
          <p:cNvPicPr preferRelativeResize="0"/>
          <p:nvPr/>
        </p:nvPicPr>
        <p:blipFill rotWithShape="1">
          <a:blip r:embed="rId3">
            <a:alphaModFix/>
          </a:blip>
          <a:srcRect b="0" l="-10270" r="10269" t="0"/>
          <a:stretch/>
        </p:blipFill>
        <p:spPr>
          <a:xfrm>
            <a:off x="6297325" y="1469900"/>
            <a:ext cx="2581451" cy="1904075"/>
          </a:xfrm>
          <a:prstGeom prst="rect">
            <a:avLst/>
          </a:prstGeom>
          <a:noFill/>
          <a:ln>
            <a:noFill/>
          </a:ln>
        </p:spPr>
      </p:pic>
      <p:pic>
        <p:nvPicPr>
          <p:cNvPr id="245" name="Google Shape;245;p39"/>
          <p:cNvPicPr preferRelativeResize="0"/>
          <p:nvPr/>
        </p:nvPicPr>
        <p:blipFill rotWithShape="1">
          <a:blip r:embed="rId4">
            <a:alphaModFix/>
          </a:blip>
          <a:srcRect b="5350" l="0" r="0" t="-5350"/>
          <a:stretch/>
        </p:blipFill>
        <p:spPr>
          <a:xfrm>
            <a:off x="6591675" y="180325"/>
            <a:ext cx="2407626" cy="1354300"/>
          </a:xfrm>
          <a:prstGeom prst="rect">
            <a:avLst/>
          </a:prstGeom>
          <a:noFill/>
          <a:ln>
            <a:noFill/>
          </a:ln>
        </p:spPr>
      </p:pic>
      <p:pic>
        <p:nvPicPr>
          <p:cNvPr id="246" name="Google Shape;246;p39"/>
          <p:cNvPicPr preferRelativeResize="0"/>
          <p:nvPr/>
        </p:nvPicPr>
        <p:blipFill>
          <a:blip r:embed="rId5">
            <a:alphaModFix/>
          </a:blip>
          <a:stretch>
            <a:fillRect/>
          </a:stretch>
        </p:blipFill>
        <p:spPr>
          <a:xfrm>
            <a:off x="6681552" y="3159775"/>
            <a:ext cx="2301900" cy="1551501"/>
          </a:xfrm>
          <a:prstGeom prst="rect">
            <a:avLst/>
          </a:prstGeom>
          <a:noFill/>
          <a:ln>
            <a:noFill/>
          </a:ln>
        </p:spPr>
      </p:pic>
      <p:pic>
        <p:nvPicPr>
          <p:cNvPr id="247" name="Google Shape;247;p39"/>
          <p:cNvPicPr preferRelativeResize="0"/>
          <p:nvPr/>
        </p:nvPicPr>
        <p:blipFill>
          <a:blip r:embed="rId6">
            <a:alphaModFix/>
          </a:blip>
          <a:stretch>
            <a:fillRect/>
          </a:stretch>
        </p:blipFill>
        <p:spPr>
          <a:xfrm>
            <a:off x="5842050" y="115598"/>
            <a:ext cx="749625" cy="1354298"/>
          </a:xfrm>
          <a:prstGeom prst="rect">
            <a:avLst/>
          </a:prstGeom>
          <a:noFill/>
          <a:ln>
            <a:noFill/>
          </a:ln>
        </p:spPr>
      </p:pic>
      <p:pic>
        <p:nvPicPr>
          <p:cNvPr id="248" name="Google Shape;248;p39"/>
          <p:cNvPicPr preferRelativeResize="0"/>
          <p:nvPr/>
        </p:nvPicPr>
        <p:blipFill rotWithShape="1">
          <a:blip r:embed="rId7">
            <a:alphaModFix/>
          </a:blip>
          <a:srcRect b="7766" l="18924" r="20089" t="9697"/>
          <a:stretch/>
        </p:blipFill>
        <p:spPr>
          <a:xfrm>
            <a:off x="5114205" y="1469888"/>
            <a:ext cx="1567351" cy="2651437"/>
          </a:xfrm>
          <a:prstGeom prst="rect">
            <a:avLst/>
          </a:prstGeom>
          <a:noFill/>
          <a:ln>
            <a:noFill/>
          </a:ln>
        </p:spPr>
      </p:pic>
      <p:sp>
        <p:nvSpPr>
          <p:cNvPr id="249" name="Google Shape;249;p39"/>
          <p:cNvSpPr/>
          <p:nvPr/>
        </p:nvSpPr>
        <p:spPr>
          <a:xfrm>
            <a:off x="2686600" y="3735275"/>
            <a:ext cx="2496850" cy="891800"/>
          </a:xfrm>
          <a:custGeom>
            <a:rect b="b" l="l" r="r" t="t"/>
            <a:pathLst>
              <a:path extrusionOk="0" h="35672" w="99874">
                <a:moveTo>
                  <a:pt x="0" y="5593"/>
                </a:moveTo>
                <a:cubicBezTo>
                  <a:pt x="6459" y="10587"/>
                  <a:pt x="22105" y="36487"/>
                  <a:pt x="38751" y="35555"/>
                </a:cubicBezTo>
                <a:cubicBezTo>
                  <a:pt x="55397" y="34623"/>
                  <a:pt x="89687" y="5926"/>
                  <a:pt x="99874" y="0"/>
                </a:cubicBezTo>
              </a:path>
            </a:pathLst>
          </a:custGeom>
          <a:noFill/>
          <a:ln cap="flat" cmpd="sng" w="76200">
            <a:solidFill>
              <a:srgbClr val="FFFF00"/>
            </a:solidFill>
            <a:prstDash val="solid"/>
            <a:round/>
            <a:headEnd len="med" w="med" type="none"/>
            <a:tailEnd len="med" w="med" type="none"/>
          </a:ln>
        </p:spPr>
      </p:sp>
      <p:cxnSp>
        <p:nvCxnSpPr>
          <p:cNvPr id="250" name="Google Shape;250;p39"/>
          <p:cNvCxnSpPr/>
          <p:nvPr/>
        </p:nvCxnSpPr>
        <p:spPr>
          <a:xfrm flipH="1" rot="10800000">
            <a:off x="4867550" y="3495325"/>
            <a:ext cx="539400" cy="449700"/>
          </a:xfrm>
          <a:prstGeom prst="straightConnector1">
            <a:avLst/>
          </a:prstGeom>
          <a:noFill/>
          <a:ln cap="flat" cmpd="sng" w="76200">
            <a:solidFill>
              <a:srgbClr val="FFFF00"/>
            </a:solidFill>
            <a:prstDash val="solid"/>
            <a:round/>
            <a:headEnd len="med" w="med" type="none"/>
            <a:tailEnd len="med" w="med" type="triangle"/>
          </a:ln>
        </p:spPr>
      </p:cxnSp>
      <p:pic>
        <p:nvPicPr>
          <p:cNvPr id="251" name="Google Shape;251;p39"/>
          <p:cNvPicPr preferRelativeResize="0"/>
          <p:nvPr/>
        </p:nvPicPr>
        <p:blipFill>
          <a:blip r:embed="rId8">
            <a:alphaModFix/>
          </a:blip>
          <a:stretch>
            <a:fillRect/>
          </a:stretch>
        </p:blipFill>
        <p:spPr>
          <a:xfrm>
            <a:off x="256900" y="180325"/>
            <a:ext cx="4260050" cy="376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0"/>
                                        <p:tgtEl>
                                          <p:spTgt spid="24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0"/>
          <p:cNvSpPr txBox="1"/>
          <p:nvPr/>
        </p:nvSpPr>
        <p:spPr>
          <a:xfrm>
            <a:off x="270225" y="0"/>
            <a:ext cx="3408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CC0000"/>
                </a:solidFill>
                <a:latin typeface="Oxygen"/>
                <a:ea typeface="Oxygen"/>
                <a:cs typeface="Oxygen"/>
                <a:sym typeface="Oxygen"/>
              </a:rPr>
              <a:t>Leavened</a:t>
            </a:r>
            <a:endParaRPr sz="3000">
              <a:solidFill>
                <a:srgbClr val="CC0000"/>
              </a:solidFill>
              <a:latin typeface="Oxygen"/>
              <a:ea typeface="Oxygen"/>
              <a:cs typeface="Oxygen"/>
              <a:sym typeface="Oxygen"/>
            </a:endParaRPr>
          </a:p>
        </p:txBody>
      </p:sp>
      <p:sp>
        <p:nvSpPr>
          <p:cNvPr id="257" name="Google Shape;257;p40"/>
          <p:cNvSpPr txBox="1"/>
          <p:nvPr/>
        </p:nvSpPr>
        <p:spPr>
          <a:xfrm>
            <a:off x="6934075" y="0"/>
            <a:ext cx="3273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CC0000"/>
                </a:solidFill>
                <a:latin typeface="Oxygen"/>
                <a:ea typeface="Oxygen"/>
                <a:cs typeface="Oxygen"/>
                <a:sym typeface="Oxygen"/>
              </a:rPr>
              <a:t>Unleavened</a:t>
            </a:r>
            <a:endParaRPr sz="3000">
              <a:solidFill>
                <a:srgbClr val="CC0000"/>
              </a:solidFill>
              <a:latin typeface="Oxygen"/>
              <a:ea typeface="Oxygen"/>
              <a:cs typeface="Oxygen"/>
              <a:sym typeface="Oxygen"/>
            </a:endParaRPr>
          </a:p>
        </p:txBody>
      </p:sp>
      <p:pic>
        <p:nvPicPr>
          <p:cNvPr id="258" name="Google Shape;258;p40"/>
          <p:cNvPicPr preferRelativeResize="0"/>
          <p:nvPr/>
        </p:nvPicPr>
        <p:blipFill>
          <a:blip r:embed="rId3">
            <a:alphaModFix/>
          </a:blip>
          <a:stretch>
            <a:fillRect/>
          </a:stretch>
        </p:blipFill>
        <p:spPr>
          <a:xfrm>
            <a:off x="6934075" y="2297401"/>
            <a:ext cx="2209926" cy="1243087"/>
          </a:xfrm>
          <a:prstGeom prst="rect">
            <a:avLst/>
          </a:prstGeom>
          <a:noFill/>
          <a:ln>
            <a:noFill/>
          </a:ln>
        </p:spPr>
      </p:pic>
      <p:pic>
        <p:nvPicPr>
          <p:cNvPr id="259" name="Google Shape;259;p40"/>
          <p:cNvPicPr preferRelativeResize="0"/>
          <p:nvPr/>
        </p:nvPicPr>
        <p:blipFill>
          <a:blip r:embed="rId4">
            <a:alphaModFix/>
          </a:blip>
          <a:stretch>
            <a:fillRect/>
          </a:stretch>
        </p:blipFill>
        <p:spPr>
          <a:xfrm>
            <a:off x="6934074" y="3655941"/>
            <a:ext cx="2209926" cy="1473284"/>
          </a:xfrm>
          <a:prstGeom prst="rect">
            <a:avLst/>
          </a:prstGeom>
          <a:noFill/>
          <a:ln>
            <a:noFill/>
          </a:ln>
        </p:spPr>
      </p:pic>
      <p:pic>
        <p:nvPicPr>
          <p:cNvPr id="260" name="Google Shape;260;p40"/>
          <p:cNvPicPr preferRelativeResize="0"/>
          <p:nvPr/>
        </p:nvPicPr>
        <p:blipFill>
          <a:blip r:embed="rId5">
            <a:alphaModFix/>
          </a:blip>
          <a:stretch>
            <a:fillRect/>
          </a:stretch>
        </p:blipFill>
        <p:spPr>
          <a:xfrm>
            <a:off x="6934065" y="618025"/>
            <a:ext cx="2209935" cy="1518549"/>
          </a:xfrm>
          <a:prstGeom prst="rect">
            <a:avLst/>
          </a:prstGeom>
          <a:noFill/>
          <a:ln>
            <a:noFill/>
          </a:ln>
        </p:spPr>
      </p:pic>
      <p:pic>
        <p:nvPicPr>
          <p:cNvPr id="261" name="Google Shape;261;p40"/>
          <p:cNvPicPr preferRelativeResize="0"/>
          <p:nvPr/>
        </p:nvPicPr>
        <p:blipFill>
          <a:blip r:embed="rId6">
            <a:alphaModFix/>
          </a:blip>
          <a:stretch>
            <a:fillRect/>
          </a:stretch>
        </p:blipFill>
        <p:spPr>
          <a:xfrm>
            <a:off x="0" y="629416"/>
            <a:ext cx="2281975" cy="1518559"/>
          </a:xfrm>
          <a:prstGeom prst="rect">
            <a:avLst/>
          </a:prstGeom>
          <a:noFill/>
          <a:ln>
            <a:noFill/>
          </a:ln>
        </p:spPr>
      </p:pic>
      <p:pic>
        <p:nvPicPr>
          <p:cNvPr id="262" name="Google Shape;262;p40"/>
          <p:cNvPicPr preferRelativeResize="0"/>
          <p:nvPr/>
        </p:nvPicPr>
        <p:blipFill>
          <a:blip r:embed="rId7">
            <a:alphaModFix/>
          </a:blip>
          <a:stretch>
            <a:fillRect/>
          </a:stretch>
        </p:blipFill>
        <p:spPr>
          <a:xfrm>
            <a:off x="0" y="3854925"/>
            <a:ext cx="2290800" cy="1288575"/>
          </a:xfrm>
          <a:prstGeom prst="rect">
            <a:avLst/>
          </a:prstGeom>
          <a:noFill/>
          <a:ln>
            <a:noFill/>
          </a:ln>
        </p:spPr>
      </p:pic>
      <p:pic>
        <p:nvPicPr>
          <p:cNvPr id="263" name="Google Shape;263;p40"/>
          <p:cNvPicPr preferRelativeResize="0"/>
          <p:nvPr/>
        </p:nvPicPr>
        <p:blipFill>
          <a:blip r:embed="rId8">
            <a:alphaModFix/>
          </a:blip>
          <a:stretch>
            <a:fillRect/>
          </a:stretch>
        </p:blipFill>
        <p:spPr>
          <a:xfrm>
            <a:off x="0" y="2258962"/>
            <a:ext cx="2281980" cy="1518562"/>
          </a:xfrm>
          <a:prstGeom prst="rect">
            <a:avLst/>
          </a:prstGeom>
          <a:noFill/>
          <a:ln>
            <a:noFill/>
          </a:ln>
        </p:spPr>
      </p:pic>
      <p:sp>
        <p:nvSpPr>
          <p:cNvPr id="264" name="Google Shape;264;p40"/>
          <p:cNvSpPr txBox="1"/>
          <p:nvPr/>
        </p:nvSpPr>
        <p:spPr>
          <a:xfrm>
            <a:off x="2867988" y="1594288"/>
            <a:ext cx="3408000" cy="28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Oxygen"/>
                <a:ea typeface="Oxygen"/>
                <a:cs typeface="Oxygen"/>
                <a:sym typeface="Oxygen"/>
              </a:rPr>
              <a:t>Yeast eats sugar and releases carbon dioxide and alcohol.  </a:t>
            </a:r>
            <a:endParaRPr sz="1800">
              <a:solidFill>
                <a:srgbClr val="CC0000"/>
              </a:solidFill>
              <a:latin typeface="Oxygen"/>
              <a:ea typeface="Oxygen"/>
              <a:cs typeface="Oxygen"/>
              <a:sym typeface="Oxygen"/>
            </a:endParaRPr>
          </a:p>
          <a:p>
            <a:pPr indent="0" lvl="0" marL="0" rtl="0" algn="l">
              <a:spcBef>
                <a:spcPts val="0"/>
              </a:spcBef>
              <a:spcAft>
                <a:spcPts val="0"/>
              </a:spcAft>
              <a:buNone/>
            </a:pPr>
            <a:r>
              <a:rPr lang="en" sz="1800">
                <a:solidFill>
                  <a:srgbClr val="CC0000"/>
                </a:solidFill>
                <a:latin typeface="Oxygen"/>
                <a:ea typeface="Oxygen"/>
                <a:cs typeface="Oxygen"/>
                <a:sym typeface="Oxygen"/>
              </a:rPr>
              <a:t>Yeast contains enzymes that help to break down bread ingredients into simple sugars that the yeast can eat.  The air bubbles found in leavened bread are from alcohol and CO2 that is produced when yeast eats these simple sugars.  </a:t>
            </a:r>
            <a:endParaRPr sz="1800">
              <a:solidFill>
                <a:srgbClr val="CC0000"/>
              </a:solidFill>
              <a:latin typeface="Oxygen"/>
              <a:ea typeface="Oxygen"/>
              <a:cs typeface="Oxygen"/>
              <a:sym typeface="Oxygen"/>
            </a:endParaRPr>
          </a:p>
        </p:txBody>
      </p:sp>
      <p:sp>
        <p:nvSpPr>
          <p:cNvPr id="265" name="Google Shape;265;p40"/>
          <p:cNvSpPr txBox="1"/>
          <p:nvPr/>
        </p:nvSpPr>
        <p:spPr>
          <a:xfrm>
            <a:off x="1009500" y="360400"/>
            <a:ext cx="7125000" cy="8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Oxygen"/>
                <a:ea typeface="Oxygen"/>
                <a:cs typeface="Oxygen"/>
                <a:sym typeface="Oxygen"/>
              </a:rPr>
              <a:t>Yeast and Bread</a:t>
            </a:r>
            <a:endParaRPr sz="3000">
              <a:solidFill>
                <a:srgbClr val="CC0000"/>
              </a:solidFill>
              <a:latin typeface="Oxygen"/>
              <a:ea typeface="Oxygen"/>
              <a:cs typeface="Oxygen"/>
              <a:sym typeface="Oxyge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1"/>
          <p:cNvSpPr txBox="1"/>
          <p:nvPr/>
        </p:nvSpPr>
        <p:spPr>
          <a:xfrm>
            <a:off x="3920225" y="126125"/>
            <a:ext cx="3630000" cy="11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CFE2F3"/>
                </a:solidFill>
                <a:latin typeface="Oxygen"/>
                <a:ea typeface="Oxygen"/>
                <a:cs typeface="Oxygen"/>
                <a:sym typeface="Oxygen"/>
              </a:rPr>
              <a:t>Ethanol as a Biofuel</a:t>
            </a:r>
            <a:endParaRPr b="1" sz="2400">
              <a:solidFill>
                <a:srgbClr val="CFE2F3"/>
              </a:solidFill>
              <a:latin typeface="Oxygen"/>
              <a:ea typeface="Oxygen"/>
              <a:cs typeface="Oxygen"/>
              <a:sym typeface="Oxygen"/>
            </a:endParaRPr>
          </a:p>
        </p:txBody>
      </p:sp>
      <p:sp>
        <p:nvSpPr>
          <p:cNvPr id="271" name="Google Shape;271;p41"/>
          <p:cNvSpPr txBox="1"/>
          <p:nvPr/>
        </p:nvSpPr>
        <p:spPr>
          <a:xfrm>
            <a:off x="3319300" y="1204500"/>
            <a:ext cx="5160600" cy="39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2CC"/>
                </a:solidFill>
                <a:latin typeface="Oxygen"/>
                <a:ea typeface="Oxygen"/>
                <a:cs typeface="Oxygen"/>
                <a:sym typeface="Oxygen"/>
              </a:rPr>
              <a:t>Ethanol is made from biomass (plant materials) and today is present in upwards of 97% of U.S. gasoline where it helps to reduce air pollution and serves to oxygenate the gasoline </a:t>
            </a:r>
            <a:endParaRPr sz="1800">
              <a:solidFill>
                <a:srgbClr val="FFF2CC"/>
              </a:solidFill>
              <a:latin typeface="Oxygen"/>
              <a:ea typeface="Oxygen"/>
              <a:cs typeface="Oxygen"/>
              <a:sym typeface="Oxygen"/>
            </a:endParaRPr>
          </a:p>
          <a:p>
            <a:pPr indent="0" lvl="0" marL="0" rtl="0" algn="l">
              <a:spcBef>
                <a:spcPts val="0"/>
              </a:spcBef>
              <a:spcAft>
                <a:spcPts val="0"/>
              </a:spcAft>
              <a:buNone/>
            </a:pPr>
            <a:r>
              <a:t/>
            </a:r>
            <a:endParaRPr sz="1800">
              <a:solidFill>
                <a:srgbClr val="FFF2CC"/>
              </a:solidFill>
              <a:latin typeface="Oxygen"/>
              <a:ea typeface="Oxygen"/>
              <a:cs typeface="Oxygen"/>
              <a:sym typeface="Oxygen"/>
            </a:endParaRPr>
          </a:p>
          <a:p>
            <a:pPr indent="0" lvl="0" marL="0" rtl="0" algn="l">
              <a:spcBef>
                <a:spcPts val="0"/>
              </a:spcBef>
              <a:spcAft>
                <a:spcPts val="0"/>
              </a:spcAft>
              <a:buNone/>
            </a:pPr>
            <a:r>
              <a:rPr lang="en" sz="1800">
                <a:solidFill>
                  <a:srgbClr val="FFF2CC"/>
                </a:solidFill>
                <a:latin typeface="Oxygen"/>
                <a:ea typeface="Oxygen"/>
                <a:cs typeface="Oxygen"/>
                <a:sym typeface="Oxygen"/>
              </a:rPr>
              <a:t>Most of the ethanol produced in the US is made from corn grain and it has a positive energy balance</a:t>
            </a:r>
            <a:endParaRPr sz="1800">
              <a:solidFill>
                <a:srgbClr val="FFF2CC"/>
              </a:solidFill>
              <a:latin typeface="Oxygen"/>
              <a:ea typeface="Oxygen"/>
              <a:cs typeface="Oxygen"/>
              <a:sym typeface="Oxygen"/>
            </a:endParaRPr>
          </a:p>
          <a:p>
            <a:pPr indent="0" lvl="0" marL="0" rtl="0" algn="l">
              <a:spcBef>
                <a:spcPts val="0"/>
              </a:spcBef>
              <a:spcAft>
                <a:spcPts val="0"/>
              </a:spcAft>
              <a:buNone/>
            </a:pPr>
            <a:r>
              <a:t/>
            </a:r>
            <a:endParaRPr sz="1800">
              <a:solidFill>
                <a:srgbClr val="FFF2CC"/>
              </a:solidFill>
              <a:latin typeface="Oxygen"/>
              <a:ea typeface="Oxygen"/>
              <a:cs typeface="Oxygen"/>
              <a:sym typeface="Oxygen"/>
            </a:endParaRPr>
          </a:p>
          <a:p>
            <a:pPr indent="0" lvl="0" marL="0" rtl="0" algn="l">
              <a:spcBef>
                <a:spcPts val="0"/>
              </a:spcBef>
              <a:spcAft>
                <a:spcPts val="0"/>
              </a:spcAft>
              <a:buNone/>
            </a:pPr>
            <a:r>
              <a:rPr lang="en" sz="1800">
                <a:solidFill>
                  <a:srgbClr val="FFF2CC"/>
                </a:solidFill>
                <a:latin typeface="Oxygen"/>
                <a:ea typeface="Oxygen"/>
                <a:cs typeface="Oxygen"/>
                <a:sym typeface="Oxygen"/>
              </a:rPr>
              <a:t>A positive energy balance is when the sum total of the energy that went into the corn and the fuel production is less than the total energy contained in the fuel </a:t>
            </a:r>
            <a:endParaRPr sz="1800">
              <a:solidFill>
                <a:srgbClr val="FFF2CC"/>
              </a:solidFill>
              <a:latin typeface="Oxygen"/>
              <a:ea typeface="Oxygen"/>
              <a:cs typeface="Oxygen"/>
              <a:sym typeface="Oxygen"/>
            </a:endParaRPr>
          </a:p>
          <a:p>
            <a:pPr indent="0" lvl="0" marL="0" rtl="0" algn="l">
              <a:spcBef>
                <a:spcPts val="0"/>
              </a:spcBef>
              <a:spcAft>
                <a:spcPts val="0"/>
              </a:spcAft>
              <a:buNone/>
            </a:pPr>
            <a:r>
              <a:t/>
            </a:r>
            <a:endParaRPr sz="1800">
              <a:solidFill>
                <a:srgbClr val="FFF2CC"/>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t/>
            </a:r>
            <a:endParaRPr>
              <a:solidFill>
                <a:srgbClr val="FFF2CC"/>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t/>
            </a:r>
            <a:endParaRPr>
              <a:solidFill>
                <a:srgbClr val="FFF2CC"/>
              </a:solidFill>
              <a:latin typeface="Oxygen"/>
              <a:ea typeface="Oxygen"/>
              <a:cs typeface="Oxygen"/>
              <a:sym typeface="Oxygen"/>
            </a:endParaRPr>
          </a:p>
          <a:p>
            <a:pPr indent="0" lvl="0" marL="0" rtl="0" algn="l">
              <a:spcBef>
                <a:spcPts val="0"/>
              </a:spcBef>
              <a:spcAft>
                <a:spcPts val="0"/>
              </a:spcAft>
              <a:buNone/>
            </a:pPr>
            <a:r>
              <a:t/>
            </a:r>
            <a:endParaRPr>
              <a:solidFill>
                <a:srgbClr val="FFF2CC"/>
              </a:solidFill>
              <a:latin typeface="Oxygen"/>
              <a:ea typeface="Oxygen"/>
              <a:cs typeface="Oxygen"/>
              <a:sym typeface="Oxygen"/>
            </a:endParaRPr>
          </a:p>
        </p:txBody>
      </p:sp>
      <p:pic>
        <p:nvPicPr>
          <p:cNvPr id="272" name="Google Shape;272;p41"/>
          <p:cNvPicPr preferRelativeResize="0"/>
          <p:nvPr/>
        </p:nvPicPr>
        <p:blipFill rotWithShape="1">
          <a:blip r:embed="rId3">
            <a:alphaModFix/>
          </a:blip>
          <a:srcRect b="0" l="16690" r="12317" t="0"/>
          <a:stretch/>
        </p:blipFill>
        <p:spPr>
          <a:xfrm>
            <a:off x="221975" y="266250"/>
            <a:ext cx="2620823" cy="46968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2"/>
          <p:cNvSpPr txBox="1"/>
          <p:nvPr/>
        </p:nvSpPr>
        <p:spPr>
          <a:xfrm>
            <a:off x="2757000" y="112125"/>
            <a:ext cx="3630000" cy="11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00"/>
                </a:solidFill>
                <a:latin typeface="Oxygen"/>
                <a:ea typeface="Oxygen"/>
                <a:cs typeface="Oxygen"/>
                <a:sym typeface="Oxygen"/>
              </a:rPr>
              <a:t>Energy Demand </a:t>
            </a:r>
            <a:endParaRPr b="1" sz="2400">
              <a:solidFill>
                <a:srgbClr val="FFFF00"/>
              </a:solidFill>
              <a:latin typeface="Oxygen"/>
              <a:ea typeface="Oxygen"/>
              <a:cs typeface="Oxygen"/>
              <a:sym typeface="Oxygen"/>
            </a:endParaRPr>
          </a:p>
        </p:txBody>
      </p:sp>
      <p:pic>
        <p:nvPicPr>
          <p:cNvPr id="278" name="Google Shape;278;p42"/>
          <p:cNvPicPr preferRelativeResize="0"/>
          <p:nvPr/>
        </p:nvPicPr>
        <p:blipFill>
          <a:blip r:embed="rId3">
            <a:alphaModFix/>
          </a:blip>
          <a:stretch>
            <a:fillRect/>
          </a:stretch>
        </p:blipFill>
        <p:spPr>
          <a:xfrm>
            <a:off x="558825" y="787050"/>
            <a:ext cx="7904000" cy="3917650"/>
          </a:xfrm>
          <a:prstGeom prst="rect">
            <a:avLst/>
          </a:prstGeom>
          <a:noFill/>
          <a:ln>
            <a:noFill/>
          </a:ln>
        </p:spPr>
      </p:pic>
      <p:sp>
        <p:nvSpPr>
          <p:cNvPr id="279" name="Google Shape;279;p42"/>
          <p:cNvSpPr txBox="1"/>
          <p:nvPr/>
        </p:nvSpPr>
        <p:spPr>
          <a:xfrm>
            <a:off x="558822" y="4568900"/>
            <a:ext cx="3952200" cy="7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Source: U.S. Energy Information Administration</a:t>
            </a:r>
            <a:endParaRPr>
              <a:solidFill>
                <a:srgbClr val="FFFFFF"/>
              </a:solidFill>
              <a:latin typeface="Oxygen"/>
              <a:ea typeface="Oxygen"/>
              <a:cs typeface="Oxygen"/>
              <a:sym typeface="Oxyge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3"/>
          <p:cNvSpPr txBox="1"/>
          <p:nvPr/>
        </p:nvSpPr>
        <p:spPr>
          <a:xfrm>
            <a:off x="1695600" y="529325"/>
            <a:ext cx="57528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Oxygen"/>
                <a:ea typeface="Oxygen"/>
                <a:cs typeface="Oxygen"/>
                <a:sym typeface="Oxygen"/>
              </a:rPr>
              <a:t>What is Organic Chemistry?</a:t>
            </a:r>
            <a:endParaRPr sz="2400">
              <a:solidFill>
                <a:srgbClr val="CC0000"/>
              </a:solidFill>
              <a:latin typeface="Oxygen"/>
              <a:ea typeface="Oxygen"/>
              <a:cs typeface="Oxygen"/>
              <a:sym typeface="Oxygen"/>
            </a:endParaRPr>
          </a:p>
        </p:txBody>
      </p:sp>
      <p:sp>
        <p:nvSpPr>
          <p:cNvPr id="285" name="Google Shape;285;p43"/>
          <p:cNvSpPr txBox="1"/>
          <p:nvPr/>
        </p:nvSpPr>
        <p:spPr>
          <a:xfrm>
            <a:off x="1695600" y="1300950"/>
            <a:ext cx="5752800" cy="25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Oxygen"/>
                <a:ea typeface="Oxygen"/>
                <a:cs typeface="Oxygen"/>
                <a:sym typeface="Oxygen"/>
              </a:rPr>
              <a:t>Organic chemistry is….</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317500" lvl="0" marL="457200" rtl="0" algn="l">
              <a:spcBef>
                <a:spcPts val="0"/>
              </a:spcBef>
              <a:spcAft>
                <a:spcPts val="0"/>
              </a:spcAft>
              <a:buClr>
                <a:srgbClr val="CC0000"/>
              </a:buClr>
              <a:buSzPts val="1400"/>
              <a:buFont typeface="Oxygen"/>
              <a:buChar char="-"/>
            </a:pPr>
            <a:r>
              <a:rPr lang="en">
                <a:solidFill>
                  <a:srgbClr val="CC0000"/>
                </a:solidFill>
                <a:latin typeface="Oxygen"/>
                <a:ea typeface="Oxygen"/>
                <a:cs typeface="Oxygen"/>
                <a:sym typeface="Oxygen"/>
              </a:rPr>
              <a:t>The study of organic molecules, that is, the carbon-based molecules that make up living organisms (on this planet)</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rPr lang="en">
                <a:solidFill>
                  <a:srgbClr val="CC0000"/>
                </a:solidFill>
                <a:latin typeface="Oxygen"/>
                <a:ea typeface="Oxygen"/>
                <a:cs typeface="Oxygen"/>
                <a:sym typeface="Oxygen"/>
              </a:rPr>
              <a:t>The discipline also involves </a:t>
            </a:r>
            <a:r>
              <a:rPr b="1" lang="en">
                <a:solidFill>
                  <a:srgbClr val="CC0000"/>
                </a:solidFill>
                <a:latin typeface="Oxygen"/>
                <a:ea typeface="Oxygen"/>
                <a:cs typeface="Oxygen"/>
                <a:sym typeface="Oxygen"/>
              </a:rPr>
              <a:t>organic synthesis…</a:t>
            </a:r>
            <a:endParaRPr>
              <a:solidFill>
                <a:srgbClr val="CC0000"/>
              </a:solidFill>
              <a:latin typeface="Oxygen"/>
              <a:ea typeface="Oxygen"/>
              <a:cs typeface="Oxygen"/>
              <a:sym typeface="Oxygen"/>
            </a:endParaRPr>
          </a:p>
          <a:p>
            <a:pPr indent="-317500" lvl="0" marL="457200" rtl="0" algn="l">
              <a:spcBef>
                <a:spcPts val="0"/>
              </a:spcBef>
              <a:spcAft>
                <a:spcPts val="0"/>
              </a:spcAft>
              <a:buClr>
                <a:srgbClr val="CC0000"/>
              </a:buClr>
              <a:buSzPts val="1400"/>
              <a:buFont typeface="Oxygen"/>
              <a:buChar char="-"/>
            </a:pPr>
            <a:r>
              <a:rPr lang="en">
                <a:solidFill>
                  <a:srgbClr val="CC0000"/>
                </a:solidFill>
                <a:latin typeface="Oxygen"/>
                <a:ea typeface="Oxygen"/>
                <a:cs typeface="Oxygen"/>
                <a:sym typeface="Oxygen"/>
              </a:rPr>
              <a:t>The study of how to build complex organic molecules from starting materials with very few carbons, by substituting various small structural subgroups, called “functional groups”, for one another.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F1C232"/>
              </a:solidFill>
              <a:latin typeface="Oxygen"/>
              <a:ea typeface="Oxygen"/>
              <a:cs typeface="Oxygen"/>
              <a:sym typeface="Oxyge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26"/>
          <p:cNvPicPr preferRelativeResize="0"/>
          <p:nvPr/>
        </p:nvPicPr>
        <p:blipFill>
          <a:blip r:embed="rId3">
            <a:alphaModFix/>
          </a:blip>
          <a:stretch>
            <a:fillRect/>
          </a:stretch>
        </p:blipFill>
        <p:spPr>
          <a:xfrm>
            <a:off x="0" y="1500616"/>
            <a:ext cx="9144000" cy="3474709"/>
          </a:xfrm>
          <a:prstGeom prst="rect">
            <a:avLst/>
          </a:prstGeom>
          <a:noFill/>
          <a:ln>
            <a:noFill/>
          </a:ln>
        </p:spPr>
      </p:pic>
      <p:sp>
        <p:nvSpPr>
          <p:cNvPr id="111" name="Google Shape;111;p26"/>
          <p:cNvSpPr txBox="1"/>
          <p:nvPr>
            <p:ph idx="4294967295" type="title"/>
          </p:nvPr>
        </p:nvSpPr>
        <p:spPr>
          <a:xfrm>
            <a:off x="764400" y="430250"/>
            <a:ext cx="83796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3C78D8"/>
                </a:solidFill>
                <a:latin typeface="Oxygen"/>
                <a:ea typeface="Oxygen"/>
                <a:cs typeface="Oxygen"/>
                <a:sym typeface="Oxygen"/>
              </a:rPr>
              <a:t>Introduction to Modern Bioreactors</a:t>
            </a:r>
            <a:endParaRPr b="1" sz="3600">
              <a:solidFill>
                <a:srgbClr val="3C78D8"/>
              </a:solidFill>
              <a:latin typeface="Oxygen"/>
              <a:ea typeface="Oxygen"/>
              <a:cs typeface="Oxygen"/>
              <a:sym typeface="Oxygen"/>
            </a:endParaRPr>
          </a:p>
        </p:txBody>
      </p:sp>
      <p:pic>
        <p:nvPicPr>
          <p:cNvPr descr="Screen Shot 2017-07-28 at 7.38.53 PM.png" id="112" name="Google Shape;112;p26"/>
          <p:cNvPicPr preferRelativeResize="0"/>
          <p:nvPr/>
        </p:nvPicPr>
        <p:blipFill>
          <a:blip r:embed="rId4">
            <a:alphaModFix/>
          </a:blip>
          <a:stretch>
            <a:fillRect/>
          </a:stretch>
        </p:blipFill>
        <p:spPr>
          <a:xfrm>
            <a:off x="152400" y="4642925"/>
            <a:ext cx="942975" cy="27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44"/>
          <p:cNvPicPr preferRelativeResize="0"/>
          <p:nvPr/>
        </p:nvPicPr>
        <p:blipFill>
          <a:blip r:embed="rId3">
            <a:alphaModFix/>
          </a:blip>
          <a:stretch>
            <a:fillRect/>
          </a:stretch>
        </p:blipFill>
        <p:spPr>
          <a:xfrm>
            <a:off x="152400" y="152400"/>
            <a:ext cx="6846631" cy="4838700"/>
          </a:xfrm>
          <a:prstGeom prst="rect">
            <a:avLst/>
          </a:prstGeom>
          <a:noFill/>
          <a:ln>
            <a:noFill/>
          </a:ln>
        </p:spPr>
      </p:pic>
      <p:sp>
        <p:nvSpPr>
          <p:cNvPr id="291" name="Google Shape;291;p44"/>
          <p:cNvSpPr txBox="1"/>
          <p:nvPr/>
        </p:nvSpPr>
        <p:spPr>
          <a:xfrm>
            <a:off x="7071075" y="1071750"/>
            <a:ext cx="19914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rPr lang="en">
                <a:solidFill>
                  <a:srgbClr val="F1C232"/>
                </a:solidFill>
                <a:latin typeface="Oxygen"/>
                <a:ea typeface="Oxygen"/>
                <a:cs typeface="Oxygen"/>
                <a:sym typeface="Oxygen"/>
              </a:rPr>
              <a:t>For instance, you can add carbon-oxygen bonds to ethanol to make other functional groups: aldehydes and carboxylic acids!</a:t>
            </a:r>
            <a:endParaRPr/>
          </a:p>
        </p:txBody>
      </p:sp>
      <p:sp>
        <p:nvSpPr>
          <p:cNvPr id="292" name="Google Shape;292;p44"/>
          <p:cNvSpPr/>
          <p:nvPr/>
        </p:nvSpPr>
        <p:spPr>
          <a:xfrm>
            <a:off x="329575" y="2337050"/>
            <a:ext cx="868800" cy="112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4"/>
          <p:cNvSpPr/>
          <p:nvPr/>
        </p:nvSpPr>
        <p:spPr>
          <a:xfrm>
            <a:off x="2219775" y="2337050"/>
            <a:ext cx="868800" cy="112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4"/>
          <p:cNvSpPr/>
          <p:nvPr/>
        </p:nvSpPr>
        <p:spPr>
          <a:xfrm>
            <a:off x="3134925" y="1208450"/>
            <a:ext cx="868800" cy="112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5"/>
          <p:cNvSpPr/>
          <p:nvPr/>
        </p:nvSpPr>
        <p:spPr>
          <a:xfrm>
            <a:off x="152400" y="1200425"/>
            <a:ext cx="8886300" cy="38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5"/>
          <p:cNvSpPr txBox="1"/>
          <p:nvPr/>
        </p:nvSpPr>
        <p:spPr>
          <a:xfrm>
            <a:off x="479400" y="529325"/>
            <a:ext cx="823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Oxygen"/>
                <a:ea typeface="Oxygen"/>
                <a:cs typeface="Oxygen"/>
                <a:sym typeface="Oxygen"/>
              </a:rPr>
              <a:t>Today we will use Ethanol as a starting material.</a:t>
            </a:r>
            <a:endParaRPr sz="2400">
              <a:solidFill>
                <a:srgbClr val="CC0000"/>
              </a:solidFill>
              <a:latin typeface="Oxygen"/>
              <a:ea typeface="Oxygen"/>
              <a:cs typeface="Oxygen"/>
              <a:sym typeface="Oxygen"/>
            </a:endParaRPr>
          </a:p>
        </p:txBody>
      </p:sp>
      <p:pic>
        <p:nvPicPr>
          <p:cNvPr id="301" name="Google Shape;301;p45"/>
          <p:cNvPicPr preferRelativeResize="0"/>
          <p:nvPr/>
        </p:nvPicPr>
        <p:blipFill>
          <a:blip r:embed="rId3">
            <a:alphaModFix/>
          </a:blip>
          <a:stretch>
            <a:fillRect/>
          </a:stretch>
        </p:blipFill>
        <p:spPr>
          <a:xfrm>
            <a:off x="152400" y="1352825"/>
            <a:ext cx="5371985" cy="3638274"/>
          </a:xfrm>
          <a:prstGeom prst="rect">
            <a:avLst/>
          </a:prstGeom>
          <a:noFill/>
          <a:ln>
            <a:noFill/>
          </a:ln>
        </p:spPr>
      </p:pic>
      <p:pic>
        <p:nvPicPr>
          <p:cNvPr id="302" name="Google Shape;302;p45"/>
          <p:cNvPicPr preferRelativeResize="0"/>
          <p:nvPr/>
        </p:nvPicPr>
        <p:blipFill>
          <a:blip r:embed="rId4">
            <a:alphaModFix/>
          </a:blip>
          <a:stretch>
            <a:fillRect/>
          </a:stretch>
        </p:blipFill>
        <p:spPr>
          <a:xfrm>
            <a:off x="5652981" y="3004900"/>
            <a:ext cx="3198420" cy="671100"/>
          </a:xfrm>
          <a:prstGeom prst="rect">
            <a:avLst/>
          </a:prstGeom>
          <a:noFill/>
          <a:ln>
            <a:noFill/>
          </a:ln>
        </p:spPr>
      </p:pic>
      <p:sp>
        <p:nvSpPr>
          <p:cNvPr id="303" name="Google Shape;303;p45"/>
          <p:cNvSpPr txBox="1"/>
          <p:nvPr/>
        </p:nvSpPr>
        <p:spPr>
          <a:xfrm>
            <a:off x="5652975" y="2536775"/>
            <a:ext cx="40671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Oxygen"/>
                <a:ea typeface="Oxygen"/>
                <a:cs typeface="Oxygen"/>
                <a:sym typeface="Oxygen"/>
              </a:rPr>
              <a:t>For us, it will look like this….</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6"/>
          <p:cNvSpPr/>
          <p:nvPr/>
        </p:nvSpPr>
        <p:spPr>
          <a:xfrm>
            <a:off x="152400" y="1200425"/>
            <a:ext cx="8886300" cy="383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6"/>
          <p:cNvSpPr txBox="1"/>
          <p:nvPr/>
        </p:nvSpPr>
        <p:spPr>
          <a:xfrm>
            <a:off x="479400" y="529325"/>
            <a:ext cx="823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Oxygen"/>
                <a:ea typeface="Oxygen"/>
                <a:cs typeface="Oxygen"/>
                <a:sym typeface="Oxygen"/>
              </a:rPr>
              <a:t>Today we will use Ethanol as a starting material.</a:t>
            </a:r>
            <a:endParaRPr sz="2400">
              <a:solidFill>
                <a:srgbClr val="CC0000"/>
              </a:solidFill>
              <a:latin typeface="Oxygen"/>
              <a:ea typeface="Oxygen"/>
              <a:cs typeface="Oxygen"/>
              <a:sym typeface="Oxygen"/>
            </a:endParaRPr>
          </a:p>
        </p:txBody>
      </p:sp>
      <p:sp>
        <p:nvSpPr>
          <p:cNvPr id="310" name="Google Shape;310;p46"/>
          <p:cNvSpPr txBox="1"/>
          <p:nvPr/>
        </p:nvSpPr>
        <p:spPr>
          <a:xfrm>
            <a:off x="5652975" y="2347450"/>
            <a:ext cx="40671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Oxygen"/>
                <a:ea typeface="Oxygen"/>
                <a:cs typeface="Oxygen"/>
                <a:sym typeface="Oxygen"/>
              </a:rPr>
              <a:t>For us, it will look like this….</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p:txBody>
      </p:sp>
      <p:pic>
        <p:nvPicPr>
          <p:cNvPr id="311" name="Google Shape;311;p46"/>
          <p:cNvPicPr preferRelativeResize="0"/>
          <p:nvPr/>
        </p:nvPicPr>
        <p:blipFill rotWithShape="1">
          <a:blip r:embed="rId3">
            <a:alphaModFix/>
          </a:blip>
          <a:srcRect b="6235" l="0" r="0" t="0"/>
          <a:stretch/>
        </p:blipFill>
        <p:spPr>
          <a:xfrm>
            <a:off x="280025" y="1537650"/>
            <a:ext cx="4953000" cy="3161650"/>
          </a:xfrm>
          <a:prstGeom prst="rect">
            <a:avLst/>
          </a:prstGeom>
          <a:noFill/>
          <a:ln>
            <a:noFill/>
          </a:ln>
        </p:spPr>
      </p:pic>
      <p:pic>
        <p:nvPicPr>
          <p:cNvPr id="312" name="Google Shape;312;p46"/>
          <p:cNvPicPr preferRelativeResize="0"/>
          <p:nvPr/>
        </p:nvPicPr>
        <p:blipFill>
          <a:blip r:embed="rId4">
            <a:alphaModFix/>
          </a:blip>
          <a:stretch>
            <a:fillRect/>
          </a:stretch>
        </p:blipFill>
        <p:spPr>
          <a:xfrm>
            <a:off x="5943575" y="2946550"/>
            <a:ext cx="2514600" cy="1657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47"/>
          <p:cNvPicPr preferRelativeResize="0"/>
          <p:nvPr/>
        </p:nvPicPr>
        <p:blipFill rotWithShape="1">
          <a:blip r:embed="rId3">
            <a:alphaModFix/>
          </a:blip>
          <a:srcRect b="8546" l="9201" r="74707" t="58070"/>
          <a:stretch/>
        </p:blipFill>
        <p:spPr>
          <a:xfrm>
            <a:off x="4629959" y="31449"/>
            <a:ext cx="414010" cy="478840"/>
          </a:xfrm>
          <a:prstGeom prst="rect">
            <a:avLst/>
          </a:prstGeom>
          <a:noFill/>
          <a:ln>
            <a:noFill/>
          </a:ln>
        </p:spPr>
      </p:pic>
      <p:pic>
        <p:nvPicPr>
          <p:cNvPr id="318" name="Google Shape;318;p47"/>
          <p:cNvPicPr preferRelativeResize="0"/>
          <p:nvPr/>
        </p:nvPicPr>
        <p:blipFill rotWithShape="1">
          <a:blip r:embed="rId3">
            <a:alphaModFix/>
          </a:blip>
          <a:srcRect b="11387" l="25619" r="56920" t="58746"/>
          <a:stretch/>
        </p:blipFill>
        <p:spPr>
          <a:xfrm>
            <a:off x="2577925" y="4290721"/>
            <a:ext cx="418248" cy="449731"/>
          </a:xfrm>
          <a:prstGeom prst="rect">
            <a:avLst/>
          </a:prstGeom>
          <a:noFill/>
          <a:ln>
            <a:noFill/>
          </a:ln>
        </p:spPr>
      </p:pic>
      <p:pic>
        <p:nvPicPr>
          <p:cNvPr id="319" name="Google Shape;319;p47"/>
          <p:cNvPicPr preferRelativeResize="0"/>
          <p:nvPr/>
        </p:nvPicPr>
        <p:blipFill rotWithShape="1">
          <a:blip r:embed="rId3">
            <a:alphaModFix/>
          </a:blip>
          <a:srcRect b="9413" l="42176" r="39369" t="57206"/>
          <a:stretch/>
        </p:blipFill>
        <p:spPr>
          <a:xfrm>
            <a:off x="4886702" y="4277047"/>
            <a:ext cx="418248" cy="475505"/>
          </a:xfrm>
          <a:prstGeom prst="rect">
            <a:avLst/>
          </a:prstGeom>
          <a:noFill/>
          <a:ln>
            <a:noFill/>
          </a:ln>
        </p:spPr>
      </p:pic>
      <p:pic>
        <p:nvPicPr>
          <p:cNvPr id="320" name="Google Shape;320;p47"/>
          <p:cNvPicPr preferRelativeResize="0"/>
          <p:nvPr/>
        </p:nvPicPr>
        <p:blipFill rotWithShape="1">
          <a:blip r:embed="rId3">
            <a:alphaModFix/>
          </a:blip>
          <a:srcRect b="43493" l="28823" r="51082" t="14340"/>
          <a:stretch/>
        </p:blipFill>
        <p:spPr>
          <a:xfrm>
            <a:off x="8078849" y="31462"/>
            <a:ext cx="449525" cy="525922"/>
          </a:xfrm>
          <a:prstGeom prst="rect">
            <a:avLst/>
          </a:prstGeom>
          <a:noFill/>
          <a:ln>
            <a:noFill/>
          </a:ln>
        </p:spPr>
      </p:pic>
      <p:pic>
        <p:nvPicPr>
          <p:cNvPr id="321" name="Google Shape;321;p47"/>
          <p:cNvPicPr preferRelativeResize="0"/>
          <p:nvPr/>
        </p:nvPicPr>
        <p:blipFill rotWithShape="1">
          <a:blip r:embed="rId4">
            <a:alphaModFix/>
          </a:blip>
          <a:srcRect b="14818" l="14995" r="71400" t="60889"/>
          <a:stretch/>
        </p:blipFill>
        <p:spPr>
          <a:xfrm>
            <a:off x="6916100" y="31462"/>
            <a:ext cx="480998" cy="478840"/>
          </a:xfrm>
          <a:prstGeom prst="rect">
            <a:avLst/>
          </a:prstGeom>
          <a:noFill/>
          <a:ln>
            <a:noFill/>
          </a:ln>
        </p:spPr>
      </p:pic>
      <p:pic>
        <p:nvPicPr>
          <p:cNvPr id="322" name="Google Shape;322;p47"/>
          <p:cNvPicPr preferRelativeResize="0"/>
          <p:nvPr/>
        </p:nvPicPr>
        <p:blipFill rotWithShape="1">
          <a:blip r:embed="rId4">
            <a:alphaModFix/>
          </a:blip>
          <a:srcRect b="39246" l="14994" r="69426" t="32203"/>
          <a:stretch/>
        </p:blipFill>
        <p:spPr>
          <a:xfrm>
            <a:off x="3678748" y="4225937"/>
            <a:ext cx="525370" cy="605100"/>
          </a:xfrm>
          <a:prstGeom prst="rect">
            <a:avLst/>
          </a:prstGeom>
          <a:noFill/>
          <a:ln>
            <a:noFill/>
          </a:ln>
        </p:spPr>
      </p:pic>
      <p:pic>
        <p:nvPicPr>
          <p:cNvPr id="323" name="Google Shape;323;p47"/>
          <p:cNvPicPr preferRelativeResize="0"/>
          <p:nvPr/>
        </p:nvPicPr>
        <p:blipFill rotWithShape="1">
          <a:blip r:embed="rId3">
            <a:alphaModFix/>
          </a:blip>
          <a:srcRect b="43493" l="6332" r="71597" t="14340"/>
          <a:stretch/>
        </p:blipFill>
        <p:spPr>
          <a:xfrm>
            <a:off x="5725716" y="-11"/>
            <a:ext cx="508627" cy="541769"/>
          </a:xfrm>
          <a:prstGeom prst="rect">
            <a:avLst/>
          </a:prstGeom>
          <a:noFill/>
          <a:ln>
            <a:noFill/>
          </a:ln>
        </p:spPr>
      </p:pic>
      <p:sp>
        <p:nvSpPr>
          <p:cNvPr id="324" name="Google Shape;324;p47"/>
          <p:cNvSpPr txBox="1"/>
          <p:nvPr/>
        </p:nvSpPr>
        <p:spPr>
          <a:xfrm>
            <a:off x="1542200" y="4818125"/>
            <a:ext cx="24897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 PCC</a:t>
            </a:r>
            <a:endParaRPr sz="1100">
              <a:solidFill>
                <a:srgbClr val="F3F3F3"/>
              </a:solidFill>
              <a:latin typeface="Oxygen"/>
              <a:ea typeface="Oxygen"/>
              <a:cs typeface="Oxygen"/>
              <a:sym typeface="Oxygen"/>
            </a:endParaRPr>
          </a:p>
        </p:txBody>
      </p:sp>
      <p:sp>
        <p:nvSpPr>
          <p:cNvPr id="325" name="Google Shape;325;p47"/>
          <p:cNvSpPr txBox="1"/>
          <p:nvPr/>
        </p:nvSpPr>
        <p:spPr>
          <a:xfrm>
            <a:off x="3850975" y="4818113"/>
            <a:ext cx="24897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326" name="Google Shape;326;p47"/>
          <p:cNvSpPr txBox="1"/>
          <p:nvPr/>
        </p:nvSpPr>
        <p:spPr>
          <a:xfrm>
            <a:off x="4077362" y="519250"/>
            <a:ext cx="15192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S</a:t>
            </a:r>
            <a:r>
              <a:rPr lang="en" sz="1100">
                <a:solidFill>
                  <a:srgbClr val="F3F3F3"/>
                </a:solidFill>
                <a:latin typeface="Oxygen"/>
                <a:ea typeface="Oxygen"/>
                <a:cs typeface="Oxygen"/>
                <a:sym typeface="Oxygen"/>
              </a:rPr>
              <a:t>alicylic Acid </a:t>
            </a:r>
            <a:endParaRPr sz="1100">
              <a:solidFill>
                <a:srgbClr val="F3F3F3"/>
              </a:solidFill>
              <a:latin typeface="Oxygen"/>
              <a:ea typeface="Oxygen"/>
              <a:cs typeface="Oxygen"/>
              <a:sym typeface="Oxygen"/>
            </a:endParaRPr>
          </a:p>
          <a:p>
            <a:pPr indent="0" lvl="0" marL="0" rtl="0" algn="ctr">
              <a:spcBef>
                <a:spcPts val="0"/>
              </a:spcBef>
              <a:spcAft>
                <a:spcPts val="0"/>
              </a:spcAft>
              <a:buNone/>
            </a:pPr>
            <a:r>
              <a:rPr lang="en" sz="1100">
                <a:solidFill>
                  <a:srgbClr val="F3F3F3"/>
                </a:solidFill>
                <a:latin typeface="Oxygen"/>
                <a:ea typeface="Oxygen"/>
                <a:cs typeface="Oxygen"/>
                <a:sym typeface="Oxygen"/>
              </a:rPr>
              <a:t>OR dilute strong acid</a:t>
            </a:r>
            <a:endParaRPr sz="1100">
              <a:solidFill>
                <a:srgbClr val="F3F3F3"/>
              </a:solidFill>
              <a:latin typeface="Oxygen"/>
              <a:ea typeface="Oxygen"/>
              <a:cs typeface="Oxygen"/>
              <a:sym typeface="Oxygen"/>
            </a:endParaRPr>
          </a:p>
        </p:txBody>
      </p:sp>
      <p:sp>
        <p:nvSpPr>
          <p:cNvPr id="327" name="Google Shape;327;p47"/>
          <p:cNvSpPr txBox="1"/>
          <p:nvPr/>
        </p:nvSpPr>
        <p:spPr>
          <a:xfrm>
            <a:off x="5543838" y="519250"/>
            <a:ext cx="8724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KMNO4</a:t>
            </a:r>
            <a:endParaRPr sz="1100">
              <a:solidFill>
                <a:srgbClr val="F3F3F3"/>
              </a:solidFill>
              <a:latin typeface="Oxygen"/>
              <a:ea typeface="Oxygen"/>
              <a:cs typeface="Oxygen"/>
              <a:sym typeface="Oxygen"/>
            </a:endParaRPr>
          </a:p>
        </p:txBody>
      </p:sp>
      <p:sp>
        <p:nvSpPr>
          <p:cNvPr id="328" name="Google Shape;328;p47"/>
          <p:cNvSpPr txBox="1"/>
          <p:nvPr/>
        </p:nvSpPr>
        <p:spPr>
          <a:xfrm>
            <a:off x="6796300" y="519250"/>
            <a:ext cx="7206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329" name="Google Shape;329;p47"/>
          <p:cNvSpPr txBox="1"/>
          <p:nvPr/>
        </p:nvSpPr>
        <p:spPr>
          <a:xfrm>
            <a:off x="7695687" y="519250"/>
            <a:ext cx="13851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Prepare: </a:t>
            </a:r>
            <a:endParaRPr sz="1100">
              <a:solidFill>
                <a:srgbClr val="F3F3F3"/>
              </a:solidFill>
              <a:latin typeface="Oxygen"/>
              <a:ea typeface="Oxygen"/>
              <a:cs typeface="Oxygen"/>
              <a:sym typeface="Oxygen"/>
            </a:endParaRPr>
          </a:p>
          <a:p>
            <a:pPr indent="0" lvl="0" marL="0" rtl="0" algn="ctr">
              <a:spcBef>
                <a:spcPts val="0"/>
              </a:spcBef>
              <a:spcAft>
                <a:spcPts val="0"/>
              </a:spcAft>
              <a:buNone/>
            </a:pPr>
            <a:r>
              <a:rPr lang="en" sz="1100">
                <a:solidFill>
                  <a:srgbClr val="F3F3F3"/>
                </a:solidFill>
                <a:latin typeface="Oxygen"/>
                <a:ea typeface="Oxygen"/>
                <a:cs typeface="Oxygen"/>
                <a:sym typeface="Oxygen"/>
              </a:rPr>
              <a:t>pH strip</a:t>
            </a:r>
            <a:endParaRPr sz="1100">
              <a:solidFill>
                <a:srgbClr val="F3F3F3"/>
              </a:solidFill>
              <a:latin typeface="Oxygen"/>
              <a:ea typeface="Oxygen"/>
              <a:cs typeface="Oxygen"/>
              <a:sym typeface="Oxygen"/>
            </a:endParaRPr>
          </a:p>
        </p:txBody>
      </p:sp>
      <p:sp>
        <p:nvSpPr>
          <p:cNvPr id="330" name="Google Shape;330;p47"/>
          <p:cNvSpPr txBox="1"/>
          <p:nvPr/>
        </p:nvSpPr>
        <p:spPr>
          <a:xfrm>
            <a:off x="3678750" y="4818125"/>
            <a:ext cx="7206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pic>
        <p:nvPicPr>
          <p:cNvPr descr="Screen Shot 2017-07-28 at 7.38.53 PM.png" id="331" name="Google Shape;331;p47"/>
          <p:cNvPicPr preferRelativeResize="0"/>
          <p:nvPr/>
        </p:nvPicPr>
        <p:blipFill>
          <a:blip r:embed="rId5">
            <a:alphaModFix/>
          </a:blip>
          <a:stretch>
            <a:fillRect/>
          </a:stretch>
        </p:blipFill>
        <p:spPr>
          <a:xfrm>
            <a:off x="116975" y="4757663"/>
            <a:ext cx="942975" cy="276225"/>
          </a:xfrm>
          <a:prstGeom prst="rect">
            <a:avLst/>
          </a:prstGeom>
          <a:noFill/>
          <a:ln>
            <a:noFill/>
          </a:ln>
        </p:spPr>
      </p:pic>
      <p:cxnSp>
        <p:nvCxnSpPr>
          <p:cNvPr id="332" name="Google Shape;332;p47"/>
          <p:cNvCxnSpPr>
            <a:stCxn id="317" idx="3"/>
            <a:endCxn id="323" idx="1"/>
          </p:cNvCxnSpPr>
          <p:nvPr/>
        </p:nvCxnSpPr>
        <p:spPr>
          <a:xfrm>
            <a:off x="5043969" y="270869"/>
            <a:ext cx="681600" cy="0"/>
          </a:xfrm>
          <a:prstGeom prst="straightConnector1">
            <a:avLst/>
          </a:prstGeom>
          <a:noFill/>
          <a:ln cap="flat" cmpd="sng" w="28575">
            <a:solidFill>
              <a:srgbClr val="D9D9D9"/>
            </a:solidFill>
            <a:prstDash val="solid"/>
            <a:round/>
            <a:headEnd len="med" w="med" type="none"/>
            <a:tailEnd len="med" w="med" type="triangle"/>
          </a:ln>
        </p:spPr>
      </p:cxnSp>
      <p:cxnSp>
        <p:nvCxnSpPr>
          <p:cNvPr id="333" name="Google Shape;333;p47"/>
          <p:cNvCxnSpPr/>
          <p:nvPr/>
        </p:nvCxnSpPr>
        <p:spPr>
          <a:xfrm>
            <a:off x="6280656" y="273169"/>
            <a:ext cx="681600" cy="0"/>
          </a:xfrm>
          <a:prstGeom prst="straightConnector1">
            <a:avLst/>
          </a:prstGeom>
          <a:noFill/>
          <a:ln cap="flat" cmpd="sng" w="28575">
            <a:solidFill>
              <a:srgbClr val="D9D9D9"/>
            </a:solidFill>
            <a:prstDash val="solid"/>
            <a:round/>
            <a:headEnd len="med" w="med" type="none"/>
            <a:tailEnd len="med" w="med" type="triangle"/>
          </a:ln>
        </p:spPr>
      </p:cxnSp>
      <p:cxnSp>
        <p:nvCxnSpPr>
          <p:cNvPr id="334" name="Google Shape;334;p47"/>
          <p:cNvCxnSpPr/>
          <p:nvPr/>
        </p:nvCxnSpPr>
        <p:spPr>
          <a:xfrm>
            <a:off x="7397094" y="275469"/>
            <a:ext cx="681600" cy="0"/>
          </a:xfrm>
          <a:prstGeom prst="straightConnector1">
            <a:avLst/>
          </a:prstGeom>
          <a:noFill/>
          <a:ln cap="flat" cmpd="sng" w="28575">
            <a:solidFill>
              <a:srgbClr val="D9D9D9"/>
            </a:solidFill>
            <a:prstDash val="solid"/>
            <a:round/>
            <a:headEnd len="med" w="med" type="none"/>
            <a:tailEnd len="med" w="med" type="triangle"/>
          </a:ln>
        </p:spPr>
      </p:cxnSp>
      <p:cxnSp>
        <p:nvCxnSpPr>
          <p:cNvPr id="335" name="Google Shape;335;p47"/>
          <p:cNvCxnSpPr/>
          <p:nvPr/>
        </p:nvCxnSpPr>
        <p:spPr>
          <a:xfrm>
            <a:off x="2996169" y="4528482"/>
            <a:ext cx="681600" cy="0"/>
          </a:xfrm>
          <a:prstGeom prst="straightConnector1">
            <a:avLst/>
          </a:prstGeom>
          <a:noFill/>
          <a:ln cap="flat" cmpd="sng" w="28575">
            <a:solidFill>
              <a:srgbClr val="D9D9D9"/>
            </a:solidFill>
            <a:prstDash val="solid"/>
            <a:round/>
            <a:headEnd len="med" w="med" type="none"/>
            <a:tailEnd len="med" w="med" type="triangle"/>
          </a:ln>
        </p:spPr>
      </p:cxnSp>
      <p:cxnSp>
        <p:nvCxnSpPr>
          <p:cNvPr id="336" name="Google Shape;336;p47"/>
          <p:cNvCxnSpPr/>
          <p:nvPr/>
        </p:nvCxnSpPr>
        <p:spPr>
          <a:xfrm>
            <a:off x="4204119" y="4514794"/>
            <a:ext cx="681600" cy="0"/>
          </a:xfrm>
          <a:prstGeom prst="straightConnector1">
            <a:avLst/>
          </a:prstGeom>
          <a:noFill/>
          <a:ln cap="flat" cmpd="sng" w="28575">
            <a:solidFill>
              <a:srgbClr val="D9D9D9"/>
            </a:solidFill>
            <a:prstDash val="solid"/>
            <a:round/>
            <a:headEnd len="med" w="med" type="none"/>
            <a:tailEnd len="med" w="med" type="triangle"/>
          </a:ln>
        </p:spPr>
      </p:cxnSp>
      <p:cxnSp>
        <p:nvCxnSpPr>
          <p:cNvPr id="337" name="Google Shape;337;p47"/>
          <p:cNvCxnSpPr/>
          <p:nvPr/>
        </p:nvCxnSpPr>
        <p:spPr>
          <a:xfrm flipH="1" rot="10800000">
            <a:off x="0" y="4122925"/>
            <a:ext cx="3832500" cy="39900"/>
          </a:xfrm>
          <a:prstGeom prst="straightConnector1">
            <a:avLst/>
          </a:prstGeom>
          <a:noFill/>
          <a:ln cap="flat" cmpd="sng" w="38100">
            <a:solidFill>
              <a:srgbClr val="FF0000"/>
            </a:solidFill>
            <a:prstDash val="dot"/>
            <a:round/>
            <a:headEnd len="med" w="med" type="none"/>
            <a:tailEnd len="med" w="med" type="none"/>
          </a:ln>
        </p:spPr>
      </p:cxnSp>
      <p:cxnSp>
        <p:nvCxnSpPr>
          <p:cNvPr id="338" name="Google Shape;338;p47"/>
          <p:cNvCxnSpPr/>
          <p:nvPr/>
        </p:nvCxnSpPr>
        <p:spPr>
          <a:xfrm>
            <a:off x="5393675" y="1120775"/>
            <a:ext cx="3815400" cy="20100"/>
          </a:xfrm>
          <a:prstGeom prst="straightConnector1">
            <a:avLst/>
          </a:prstGeom>
          <a:noFill/>
          <a:ln cap="flat" cmpd="sng" w="38100">
            <a:solidFill>
              <a:srgbClr val="FF0000"/>
            </a:solidFill>
            <a:prstDash val="dot"/>
            <a:round/>
            <a:headEnd len="med" w="med" type="none"/>
            <a:tailEnd len="med" w="med" type="none"/>
          </a:ln>
        </p:spPr>
      </p:cxnSp>
      <p:cxnSp>
        <p:nvCxnSpPr>
          <p:cNvPr id="339" name="Google Shape;339;p47"/>
          <p:cNvCxnSpPr/>
          <p:nvPr/>
        </p:nvCxnSpPr>
        <p:spPr>
          <a:xfrm flipH="1">
            <a:off x="3842675" y="1160800"/>
            <a:ext cx="1551000" cy="2961900"/>
          </a:xfrm>
          <a:prstGeom prst="straightConnector1">
            <a:avLst/>
          </a:prstGeom>
          <a:noFill/>
          <a:ln cap="flat" cmpd="sng" w="38100">
            <a:solidFill>
              <a:srgbClr val="FF0000"/>
            </a:solidFill>
            <a:prstDash val="dot"/>
            <a:round/>
            <a:headEnd len="med" w="med" type="none"/>
            <a:tailEnd len="med" w="med" type="none"/>
          </a:ln>
        </p:spPr>
      </p:cxnSp>
      <p:pic>
        <p:nvPicPr>
          <p:cNvPr id="340" name="Google Shape;340;p47"/>
          <p:cNvPicPr preferRelativeResize="0"/>
          <p:nvPr/>
        </p:nvPicPr>
        <p:blipFill rotWithShape="1">
          <a:blip r:embed="rId6">
            <a:alphaModFix/>
          </a:blip>
          <a:srcRect b="13298" l="8053" r="60756" t="21477"/>
          <a:stretch/>
        </p:blipFill>
        <p:spPr>
          <a:xfrm>
            <a:off x="237750" y="6"/>
            <a:ext cx="3357000" cy="3948645"/>
          </a:xfrm>
          <a:prstGeom prst="rect">
            <a:avLst/>
          </a:prstGeom>
          <a:noFill/>
          <a:ln>
            <a:noFill/>
          </a:ln>
        </p:spPr>
      </p:pic>
      <p:pic>
        <p:nvPicPr>
          <p:cNvPr id="341" name="Google Shape;341;p47"/>
          <p:cNvPicPr preferRelativeResize="0"/>
          <p:nvPr/>
        </p:nvPicPr>
        <p:blipFill rotWithShape="1">
          <a:blip r:embed="rId6">
            <a:alphaModFix/>
          </a:blip>
          <a:srcRect b="11864" l="50666" r="23640" t="28183"/>
          <a:stretch/>
        </p:blipFill>
        <p:spPr>
          <a:xfrm>
            <a:off x="5894025" y="1319627"/>
            <a:ext cx="2925374" cy="38398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7"/>
          <p:cNvSpPr txBox="1"/>
          <p:nvPr/>
        </p:nvSpPr>
        <p:spPr>
          <a:xfrm>
            <a:off x="182200" y="1029200"/>
            <a:ext cx="3300300" cy="29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2CC"/>
                </a:solidFill>
                <a:latin typeface="Oxygen"/>
                <a:ea typeface="Oxygen"/>
                <a:cs typeface="Oxygen"/>
                <a:sym typeface="Oxygen"/>
              </a:rPr>
              <a:t>Ethanol plants are complex and it is not obvious what function each component serves</a:t>
            </a:r>
            <a:endParaRPr b="1" sz="3000">
              <a:solidFill>
                <a:srgbClr val="FFF2CC"/>
              </a:solidFill>
              <a:latin typeface="Oxygen"/>
              <a:ea typeface="Oxygen"/>
              <a:cs typeface="Oxygen"/>
              <a:sym typeface="Oxygen"/>
            </a:endParaRPr>
          </a:p>
          <a:p>
            <a:pPr indent="0" lvl="0" marL="0" rtl="0" algn="l">
              <a:spcBef>
                <a:spcPts val="0"/>
              </a:spcBef>
              <a:spcAft>
                <a:spcPts val="0"/>
              </a:spcAft>
              <a:buNone/>
            </a:pPr>
            <a:r>
              <a:t/>
            </a:r>
            <a:endParaRPr>
              <a:solidFill>
                <a:srgbClr val="FFF2CC"/>
              </a:solidFill>
            </a:endParaRPr>
          </a:p>
        </p:txBody>
      </p:sp>
      <p:pic>
        <p:nvPicPr>
          <p:cNvPr id="118" name="Google Shape;118;p27"/>
          <p:cNvPicPr preferRelativeResize="0"/>
          <p:nvPr/>
        </p:nvPicPr>
        <p:blipFill>
          <a:blip r:embed="rId3">
            <a:alphaModFix/>
          </a:blip>
          <a:stretch>
            <a:fillRect/>
          </a:stretch>
        </p:blipFill>
        <p:spPr>
          <a:xfrm>
            <a:off x="3748174" y="0"/>
            <a:ext cx="7017101" cy="5143499"/>
          </a:xfrm>
          <a:prstGeom prst="rect">
            <a:avLst/>
          </a:prstGeom>
          <a:noFill/>
          <a:ln>
            <a:noFill/>
          </a:ln>
        </p:spPr>
      </p:pic>
      <p:pic>
        <p:nvPicPr>
          <p:cNvPr descr="Screen Shot 2017-07-28 at 7.38.53 PM.png" id="119" name="Google Shape;119;p27"/>
          <p:cNvPicPr preferRelativeResize="0"/>
          <p:nvPr/>
        </p:nvPicPr>
        <p:blipFill>
          <a:blip r:embed="rId4">
            <a:alphaModFix/>
          </a:blip>
          <a:stretch>
            <a:fillRect/>
          </a:stretch>
        </p:blipFill>
        <p:spPr>
          <a:xfrm>
            <a:off x="152400" y="4642925"/>
            <a:ext cx="942975" cy="27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7">
                                            <p:txEl>
                                              <p:pRg end="0" st="0"/>
                                            </p:txEl>
                                          </p:spTgt>
                                        </p:tgtEl>
                                        <p:attrNameLst>
                                          <p:attrName>style.visibility</p:attrName>
                                        </p:attrNameLst>
                                      </p:cBhvr>
                                      <p:to>
                                        <p:strVal val="visible"/>
                                      </p:to>
                                    </p:set>
                                    <p:anim calcmode="lin" valueType="num">
                                      <p:cBhvr additive="base">
                                        <p:cTn dur="1000"/>
                                        <p:tgtEl>
                                          <p:spTgt spid="11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7">
                                            <p:txEl>
                                              <p:pRg end="1" st="1"/>
                                            </p:txEl>
                                          </p:spTgt>
                                        </p:tgtEl>
                                        <p:attrNameLst>
                                          <p:attrName>style.visibility</p:attrName>
                                        </p:attrNameLst>
                                      </p:cBhvr>
                                      <p:to>
                                        <p:strVal val="visible"/>
                                      </p:to>
                                    </p:set>
                                    <p:anim calcmode="lin" valueType="num">
                                      <p:cBhvr additive="base">
                                        <p:cTn dur="1000"/>
                                        <p:tgtEl>
                                          <p:spTgt spid="117">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8"/>
          <p:cNvSpPr txBox="1"/>
          <p:nvPr/>
        </p:nvSpPr>
        <p:spPr>
          <a:xfrm>
            <a:off x="346675" y="786375"/>
            <a:ext cx="3391500" cy="12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latin typeface="Oxygen"/>
                <a:ea typeface="Oxygen"/>
                <a:cs typeface="Oxygen"/>
                <a:sym typeface="Oxygen"/>
              </a:rPr>
              <a:t>The Ampli Bioreactor</a:t>
            </a:r>
            <a:endParaRPr b="1" sz="2400">
              <a:solidFill>
                <a:srgbClr val="FFFF00"/>
              </a:solidFill>
              <a:latin typeface="Oxygen"/>
              <a:ea typeface="Oxygen"/>
              <a:cs typeface="Oxygen"/>
              <a:sym typeface="Oxygen"/>
            </a:endParaRPr>
          </a:p>
          <a:p>
            <a:pPr indent="0" lvl="0" marL="0" rtl="0" algn="l">
              <a:spcBef>
                <a:spcPts val="0"/>
              </a:spcBef>
              <a:spcAft>
                <a:spcPts val="0"/>
              </a:spcAft>
              <a:buNone/>
            </a:pPr>
            <a:r>
              <a:t/>
            </a:r>
            <a:endParaRPr b="1" sz="2400">
              <a:solidFill>
                <a:srgbClr val="FFFF00"/>
              </a:solidFill>
              <a:latin typeface="Oxygen"/>
              <a:ea typeface="Oxygen"/>
              <a:cs typeface="Oxygen"/>
              <a:sym typeface="Oxygen"/>
            </a:endParaRPr>
          </a:p>
        </p:txBody>
      </p:sp>
      <p:pic>
        <p:nvPicPr>
          <p:cNvPr id="125" name="Google Shape;125;p28"/>
          <p:cNvPicPr preferRelativeResize="0"/>
          <p:nvPr/>
        </p:nvPicPr>
        <p:blipFill rotWithShape="1">
          <a:blip r:embed="rId3">
            <a:alphaModFix/>
          </a:blip>
          <a:srcRect b="15563" l="32800" r="21769" t="27699"/>
          <a:stretch/>
        </p:blipFill>
        <p:spPr>
          <a:xfrm>
            <a:off x="3988863" y="138583"/>
            <a:ext cx="2697874" cy="1895203"/>
          </a:xfrm>
          <a:prstGeom prst="rect">
            <a:avLst/>
          </a:prstGeom>
          <a:noFill/>
          <a:ln>
            <a:noFill/>
          </a:ln>
        </p:spPr>
      </p:pic>
      <p:pic>
        <p:nvPicPr>
          <p:cNvPr id="126" name="Google Shape;126;p28"/>
          <p:cNvPicPr preferRelativeResize="0"/>
          <p:nvPr/>
        </p:nvPicPr>
        <p:blipFill>
          <a:blip r:embed="rId4">
            <a:alphaModFix/>
          </a:blip>
          <a:stretch>
            <a:fillRect/>
          </a:stretch>
        </p:blipFill>
        <p:spPr>
          <a:xfrm>
            <a:off x="5379500" y="2236150"/>
            <a:ext cx="3654574" cy="2740950"/>
          </a:xfrm>
          <a:prstGeom prst="rect">
            <a:avLst/>
          </a:prstGeom>
          <a:noFill/>
          <a:ln>
            <a:noFill/>
          </a:ln>
        </p:spPr>
      </p:pic>
      <p:pic>
        <p:nvPicPr>
          <p:cNvPr id="127" name="Google Shape;127;p28"/>
          <p:cNvPicPr preferRelativeResize="0"/>
          <p:nvPr/>
        </p:nvPicPr>
        <p:blipFill rotWithShape="1">
          <a:blip r:embed="rId5">
            <a:alphaModFix/>
          </a:blip>
          <a:srcRect b="31538" l="13966" r="9423" t="16494"/>
          <a:stretch/>
        </p:blipFill>
        <p:spPr>
          <a:xfrm>
            <a:off x="446225" y="1909964"/>
            <a:ext cx="3391501" cy="3067135"/>
          </a:xfrm>
          <a:prstGeom prst="rect">
            <a:avLst/>
          </a:prstGeom>
          <a:noFill/>
          <a:ln>
            <a:noFill/>
          </a:ln>
        </p:spPr>
      </p:pic>
      <p:pic>
        <p:nvPicPr>
          <p:cNvPr descr="Screen Shot 2017-07-28 at 7.38.53 PM.png" id="128" name="Google Shape;128;p28"/>
          <p:cNvPicPr preferRelativeResize="0"/>
          <p:nvPr/>
        </p:nvPicPr>
        <p:blipFill>
          <a:blip r:embed="rId6">
            <a:alphaModFix/>
          </a:blip>
          <a:stretch>
            <a:fillRect/>
          </a:stretch>
        </p:blipFill>
        <p:spPr>
          <a:xfrm>
            <a:off x="152400" y="152400"/>
            <a:ext cx="942975" cy="276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9"/>
          <p:cNvPicPr preferRelativeResize="0"/>
          <p:nvPr/>
        </p:nvPicPr>
        <p:blipFill rotWithShape="1">
          <a:blip r:embed="rId3">
            <a:alphaModFix/>
          </a:blip>
          <a:srcRect b="16351" l="12882" r="18042" t="11169"/>
          <a:stretch/>
        </p:blipFill>
        <p:spPr>
          <a:xfrm rot="10800000">
            <a:off x="4702148" y="463725"/>
            <a:ext cx="4224026" cy="3324227"/>
          </a:xfrm>
          <a:prstGeom prst="rect">
            <a:avLst/>
          </a:prstGeom>
          <a:noFill/>
          <a:ln>
            <a:noFill/>
          </a:ln>
        </p:spPr>
      </p:pic>
      <p:sp>
        <p:nvSpPr>
          <p:cNvPr id="134" name="Google Shape;134;p29"/>
          <p:cNvSpPr txBox="1"/>
          <p:nvPr>
            <p:ph idx="1" type="subTitle"/>
          </p:nvPr>
        </p:nvSpPr>
        <p:spPr>
          <a:xfrm>
            <a:off x="5044000" y="3973725"/>
            <a:ext cx="3540300" cy="63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CC0000"/>
                </a:solidFill>
                <a:latin typeface="Oxygen"/>
                <a:ea typeface="Oxygen"/>
                <a:cs typeface="Oxygen"/>
                <a:sym typeface="Oxygen"/>
              </a:rPr>
              <a:t>Ampli biochemistry kit</a:t>
            </a:r>
            <a:endParaRPr b="1" sz="2400">
              <a:solidFill>
                <a:srgbClr val="CC0000"/>
              </a:solidFill>
              <a:latin typeface="Oxygen"/>
              <a:ea typeface="Oxygen"/>
              <a:cs typeface="Oxygen"/>
              <a:sym typeface="Oxygen"/>
            </a:endParaRPr>
          </a:p>
        </p:txBody>
      </p:sp>
      <p:sp>
        <p:nvSpPr>
          <p:cNvPr id="135" name="Google Shape;135;p29"/>
          <p:cNvSpPr txBox="1"/>
          <p:nvPr>
            <p:ph idx="1" type="subTitle"/>
          </p:nvPr>
        </p:nvSpPr>
        <p:spPr>
          <a:xfrm>
            <a:off x="604413" y="3893763"/>
            <a:ext cx="35403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CC0000"/>
                </a:solidFill>
                <a:latin typeface="Oxygen"/>
                <a:ea typeface="Oxygen"/>
                <a:cs typeface="Oxygen"/>
                <a:sym typeface="Oxygen"/>
              </a:rPr>
              <a:t>Ampli chemical circuit</a:t>
            </a:r>
            <a:endParaRPr b="1" sz="2400">
              <a:solidFill>
                <a:srgbClr val="CC0000"/>
              </a:solidFill>
              <a:latin typeface="Oxygen"/>
              <a:ea typeface="Oxygen"/>
              <a:cs typeface="Oxygen"/>
              <a:sym typeface="Oxygen"/>
            </a:endParaRPr>
          </a:p>
        </p:txBody>
      </p:sp>
      <p:pic>
        <p:nvPicPr>
          <p:cNvPr id="136" name="Google Shape;136;p29"/>
          <p:cNvPicPr preferRelativeResize="0"/>
          <p:nvPr/>
        </p:nvPicPr>
        <p:blipFill rotWithShape="1">
          <a:blip r:embed="rId4">
            <a:alphaModFix/>
          </a:blip>
          <a:srcRect b="0" l="0" r="6629" t="0"/>
          <a:stretch/>
        </p:blipFill>
        <p:spPr>
          <a:xfrm>
            <a:off x="262550" y="463725"/>
            <a:ext cx="4224026" cy="3324225"/>
          </a:xfrm>
          <a:prstGeom prst="rect">
            <a:avLst/>
          </a:prstGeom>
          <a:noFill/>
          <a:ln>
            <a:noFill/>
          </a:ln>
        </p:spPr>
      </p:pic>
      <p:pic>
        <p:nvPicPr>
          <p:cNvPr descr="Screen Shot 2017-07-28 at 7.38.53 PM.png" id="137" name="Google Shape;137;p29"/>
          <p:cNvPicPr preferRelativeResize="0"/>
          <p:nvPr/>
        </p:nvPicPr>
        <p:blipFill>
          <a:blip r:embed="rId5">
            <a:alphaModFix/>
          </a:blip>
          <a:stretch>
            <a:fillRect/>
          </a:stretch>
        </p:blipFill>
        <p:spPr>
          <a:xfrm>
            <a:off x="152400" y="4642925"/>
            <a:ext cx="942975" cy="27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1000"/>
                                        <p:tgtEl>
                                          <p:spTgt spid="13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30"/>
          <p:cNvSpPr txBox="1"/>
          <p:nvPr>
            <p:ph type="ctrTitle"/>
          </p:nvPr>
        </p:nvSpPr>
        <p:spPr>
          <a:xfrm>
            <a:off x="311708" y="2773050"/>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Oxygen"/>
                <a:ea typeface="Oxygen"/>
                <a:cs typeface="Oxygen"/>
                <a:sym typeface="Oxygen"/>
              </a:rPr>
              <a:t>Ampli Bioreactor</a:t>
            </a:r>
            <a:endParaRPr>
              <a:solidFill>
                <a:srgbClr val="FF0000"/>
              </a:solidFill>
              <a:latin typeface="Oxygen"/>
              <a:ea typeface="Oxygen"/>
              <a:cs typeface="Oxygen"/>
              <a:sym typeface="Oxygen"/>
            </a:endParaRPr>
          </a:p>
          <a:p>
            <a:pPr indent="0" lvl="0" marL="0" rtl="0" algn="ctr">
              <a:spcBef>
                <a:spcPts val="0"/>
              </a:spcBef>
              <a:spcAft>
                <a:spcPts val="0"/>
              </a:spcAft>
              <a:buNone/>
            </a:pPr>
            <a:r>
              <a:t/>
            </a:r>
            <a:endParaRPr>
              <a:solidFill>
                <a:srgbClr val="FF0000"/>
              </a:solidFill>
              <a:latin typeface="Oxygen"/>
              <a:ea typeface="Oxygen"/>
              <a:cs typeface="Oxygen"/>
              <a:sym typeface="Oxygen"/>
            </a:endParaRPr>
          </a:p>
          <a:p>
            <a:pPr indent="0" lvl="0" marL="0" rtl="0" algn="ctr">
              <a:spcBef>
                <a:spcPts val="0"/>
              </a:spcBef>
              <a:spcAft>
                <a:spcPts val="0"/>
              </a:spcAft>
              <a:buNone/>
            </a:pPr>
            <a:r>
              <a:rPr lang="en">
                <a:solidFill>
                  <a:srgbClr val="CC0000"/>
                </a:solidFill>
                <a:latin typeface="Oxygen"/>
                <a:ea typeface="Oxygen"/>
                <a:cs typeface="Oxygen"/>
                <a:sym typeface="Oxygen"/>
              </a:rPr>
              <a:t>Advanced Level</a:t>
            </a:r>
            <a:endParaRPr>
              <a:solidFill>
                <a:srgbClr val="CC0000"/>
              </a:solidFill>
              <a:latin typeface="Oxygen"/>
              <a:ea typeface="Oxygen"/>
              <a:cs typeface="Oxygen"/>
              <a:sym typeface="Oxygen"/>
            </a:endParaRPr>
          </a:p>
        </p:txBody>
      </p:sp>
      <p:pic>
        <p:nvPicPr>
          <p:cNvPr id="143" name="Google Shape;143;p30"/>
          <p:cNvPicPr preferRelativeResize="0"/>
          <p:nvPr/>
        </p:nvPicPr>
        <p:blipFill>
          <a:blip r:embed="rId3">
            <a:alphaModFix/>
          </a:blip>
          <a:stretch>
            <a:fillRect/>
          </a:stretch>
        </p:blipFill>
        <p:spPr>
          <a:xfrm>
            <a:off x="1430775" y="126150"/>
            <a:ext cx="6282452" cy="3342600"/>
          </a:xfrm>
          <a:prstGeom prst="rect">
            <a:avLst/>
          </a:prstGeom>
          <a:noFill/>
          <a:ln>
            <a:noFill/>
          </a:ln>
        </p:spPr>
      </p:pic>
      <p:sp>
        <p:nvSpPr>
          <p:cNvPr id="144" name="Google Shape;144;p30"/>
          <p:cNvSpPr txBox="1"/>
          <p:nvPr/>
        </p:nvSpPr>
        <p:spPr>
          <a:xfrm>
            <a:off x="3275550" y="3355700"/>
            <a:ext cx="2592900" cy="9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00"/>
                </a:solidFill>
                <a:latin typeface="Oxygen"/>
                <a:ea typeface="Oxygen"/>
                <a:cs typeface="Oxygen"/>
                <a:sym typeface="Oxygen"/>
              </a:rPr>
              <a:t>BIOREACTOR</a:t>
            </a:r>
            <a:endParaRPr b="1" sz="3000">
              <a:solidFill>
                <a:srgbClr val="FFFF00"/>
              </a:solidFill>
              <a:latin typeface="Oxygen"/>
              <a:ea typeface="Oxygen"/>
              <a:cs typeface="Oxygen"/>
              <a:sym typeface="Oxygen"/>
            </a:endParaRPr>
          </a:p>
        </p:txBody>
      </p:sp>
      <p:pic>
        <p:nvPicPr>
          <p:cNvPr descr="Screen Shot 2017-07-28 at 7.38.53 PM.png" id="145" name="Google Shape;145;p30"/>
          <p:cNvPicPr preferRelativeResize="0"/>
          <p:nvPr/>
        </p:nvPicPr>
        <p:blipFill>
          <a:blip r:embed="rId4">
            <a:alphaModFix/>
          </a:blip>
          <a:stretch>
            <a:fillRect/>
          </a:stretch>
        </p:blipFill>
        <p:spPr>
          <a:xfrm>
            <a:off x="152400" y="152400"/>
            <a:ext cx="942975" cy="27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1"/>
          <p:cNvSpPr txBox="1"/>
          <p:nvPr/>
        </p:nvSpPr>
        <p:spPr>
          <a:xfrm>
            <a:off x="5483075" y="369600"/>
            <a:ext cx="3375600" cy="440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latin typeface="Oxygen"/>
                <a:ea typeface="Oxygen"/>
                <a:cs typeface="Oxygen"/>
                <a:sym typeface="Oxygen"/>
              </a:rPr>
              <a:t>Advanced Level Ampli activities: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FFFF00"/>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Chemical Reaction Circuit:</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Set up a linear chemical reaction</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Employ heating and pipetting elements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Discover uses of nanoparticles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Create nylon polymers!</a:t>
            </a:r>
            <a:endParaRPr>
              <a:solidFill>
                <a:srgbClr val="3C78D8"/>
              </a:solidFill>
              <a:latin typeface="Oxygen"/>
              <a:ea typeface="Oxygen"/>
              <a:cs typeface="Oxygen"/>
              <a:sym typeface="Oxygen"/>
            </a:endParaRPr>
          </a:p>
          <a:p>
            <a:pPr indent="0" lvl="0" marL="0" rtl="0" algn="ctr">
              <a:spcBef>
                <a:spcPts val="0"/>
              </a:spcBef>
              <a:spcAft>
                <a:spcPts val="0"/>
              </a:spcAft>
              <a:buNone/>
            </a:pPr>
            <a:r>
              <a:t/>
            </a:r>
            <a:endParaRPr>
              <a:solidFill>
                <a:srgbClr val="F3F3F3"/>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Organic Synthesis using Bioreactor Products:</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FFF00"/>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Evaluate fermentation success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Use bioreactor ethanol in multiple simultaneous chemical reactions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Carry out organic synthesis of ethanol derivatives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Evaluate products with pH, conductivity, and more!</a:t>
            </a:r>
            <a:endParaRPr>
              <a:solidFill>
                <a:srgbClr val="3C78D8"/>
              </a:solidFill>
              <a:latin typeface="Oxygen"/>
              <a:ea typeface="Oxygen"/>
              <a:cs typeface="Oxygen"/>
              <a:sym typeface="Oxygen"/>
            </a:endParaRPr>
          </a:p>
        </p:txBody>
      </p:sp>
      <p:pic>
        <p:nvPicPr>
          <p:cNvPr id="151" name="Google Shape;151;p31"/>
          <p:cNvPicPr preferRelativeResize="0"/>
          <p:nvPr/>
        </p:nvPicPr>
        <p:blipFill rotWithShape="1">
          <a:blip r:embed="rId3">
            <a:alphaModFix/>
          </a:blip>
          <a:srcRect b="13357" l="10059" r="8942" t="6897"/>
          <a:stretch/>
        </p:blipFill>
        <p:spPr>
          <a:xfrm>
            <a:off x="209700" y="634175"/>
            <a:ext cx="5093575" cy="3875127"/>
          </a:xfrm>
          <a:prstGeom prst="rect">
            <a:avLst/>
          </a:prstGeom>
          <a:noFill/>
          <a:ln>
            <a:noFill/>
          </a:ln>
        </p:spPr>
      </p:pic>
      <p:pic>
        <p:nvPicPr>
          <p:cNvPr descr="Screen Shot 2017-07-28 at 7.38.53 PM.png" id="152" name="Google Shape;152;p31"/>
          <p:cNvPicPr preferRelativeResize="0"/>
          <p:nvPr/>
        </p:nvPicPr>
        <p:blipFill>
          <a:blip r:embed="rId4">
            <a:alphaModFix/>
          </a:blip>
          <a:stretch>
            <a:fillRect/>
          </a:stretch>
        </p:blipFill>
        <p:spPr>
          <a:xfrm>
            <a:off x="152400" y="152400"/>
            <a:ext cx="942975" cy="27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0" st="0"/>
                                            </p:txEl>
                                          </p:spTgt>
                                        </p:tgtEl>
                                        <p:attrNameLst>
                                          <p:attrName>style.visibility</p:attrName>
                                        </p:attrNameLst>
                                      </p:cBhvr>
                                      <p:to>
                                        <p:strVal val="visible"/>
                                      </p:to>
                                    </p:set>
                                    <p:anim calcmode="lin" valueType="num">
                                      <p:cBhvr additive="base">
                                        <p:cTn dur="1000"/>
                                        <p:tgtEl>
                                          <p:spTgt spid="15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1" st="1"/>
                                            </p:txEl>
                                          </p:spTgt>
                                        </p:tgtEl>
                                        <p:attrNameLst>
                                          <p:attrName>style.visibility</p:attrName>
                                        </p:attrNameLst>
                                      </p:cBhvr>
                                      <p:to>
                                        <p:strVal val="visible"/>
                                      </p:to>
                                    </p:set>
                                    <p:anim calcmode="lin" valueType="num">
                                      <p:cBhvr additive="base">
                                        <p:cTn dur="1000"/>
                                        <p:tgtEl>
                                          <p:spTgt spid="15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2" st="2"/>
                                            </p:txEl>
                                          </p:spTgt>
                                        </p:tgtEl>
                                        <p:attrNameLst>
                                          <p:attrName>style.visibility</p:attrName>
                                        </p:attrNameLst>
                                      </p:cBhvr>
                                      <p:to>
                                        <p:strVal val="visible"/>
                                      </p:to>
                                    </p:set>
                                    <p:anim calcmode="lin" valueType="num">
                                      <p:cBhvr additive="base">
                                        <p:cTn dur="1000"/>
                                        <p:tgtEl>
                                          <p:spTgt spid="15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3" st="3"/>
                                            </p:txEl>
                                          </p:spTgt>
                                        </p:tgtEl>
                                        <p:attrNameLst>
                                          <p:attrName>style.visibility</p:attrName>
                                        </p:attrNameLst>
                                      </p:cBhvr>
                                      <p:to>
                                        <p:strVal val="visible"/>
                                      </p:to>
                                    </p:set>
                                    <p:anim calcmode="lin" valueType="num">
                                      <p:cBhvr additive="base">
                                        <p:cTn dur="1000"/>
                                        <p:tgtEl>
                                          <p:spTgt spid="150">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4" st="4"/>
                                            </p:txEl>
                                          </p:spTgt>
                                        </p:tgtEl>
                                        <p:attrNameLst>
                                          <p:attrName>style.visibility</p:attrName>
                                        </p:attrNameLst>
                                      </p:cBhvr>
                                      <p:to>
                                        <p:strVal val="visible"/>
                                      </p:to>
                                    </p:set>
                                    <p:anim calcmode="lin" valueType="num">
                                      <p:cBhvr additive="base">
                                        <p:cTn dur="1000"/>
                                        <p:tgtEl>
                                          <p:spTgt spid="150">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5" st="5"/>
                                            </p:txEl>
                                          </p:spTgt>
                                        </p:tgtEl>
                                        <p:attrNameLst>
                                          <p:attrName>style.visibility</p:attrName>
                                        </p:attrNameLst>
                                      </p:cBhvr>
                                      <p:to>
                                        <p:strVal val="visible"/>
                                      </p:to>
                                    </p:set>
                                    <p:anim calcmode="lin" valueType="num">
                                      <p:cBhvr additive="base">
                                        <p:cTn dur="1000"/>
                                        <p:tgtEl>
                                          <p:spTgt spid="150">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6" st="6"/>
                                            </p:txEl>
                                          </p:spTgt>
                                        </p:tgtEl>
                                        <p:attrNameLst>
                                          <p:attrName>style.visibility</p:attrName>
                                        </p:attrNameLst>
                                      </p:cBhvr>
                                      <p:to>
                                        <p:strVal val="visible"/>
                                      </p:to>
                                    </p:set>
                                    <p:anim calcmode="lin" valueType="num">
                                      <p:cBhvr additive="base">
                                        <p:cTn dur="1000"/>
                                        <p:tgtEl>
                                          <p:spTgt spid="150">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7" st="7"/>
                                            </p:txEl>
                                          </p:spTgt>
                                        </p:tgtEl>
                                        <p:attrNameLst>
                                          <p:attrName>style.visibility</p:attrName>
                                        </p:attrNameLst>
                                      </p:cBhvr>
                                      <p:to>
                                        <p:strVal val="visible"/>
                                      </p:to>
                                    </p:set>
                                    <p:anim calcmode="lin" valueType="num">
                                      <p:cBhvr additive="base">
                                        <p:cTn dur="1000"/>
                                        <p:tgtEl>
                                          <p:spTgt spid="150">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8" st="8"/>
                                            </p:txEl>
                                          </p:spTgt>
                                        </p:tgtEl>
                                        <p:attrNameLst>
                                          <p:attrName>style.visibility</p:attrName>
                                        </p:attrNameLst>
                                      </p:cBhvr>
                                      <p:to>
                                        <p:strVal val="visible"/>
                                      </p:to>
                                    </p:set>
                                    <p:anim calcmode="lin" valueType="num">
                                      <p:cBhvr additive="base">
                                        <p:cTn dur="1000"/>
                                        <p:tgtEl>
                                          <p:spTgt spid="150">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9" st="9"/>
                                            </p:txEl>
                                          </p:spTgt>
                                        </p:tgtEl>
                                        <p:attrNameLst>
                                          <p:attrName>style.visibility</p:attrName>
                                        </p:attrNameLst>
                                      </p:cBhvr>
                                      <p:to>
                                        <p:strVal val="visible"/>
                                      </p:to>
                                    </p:set>
                                    <p:anim calcmode="lin" valueType="num">
                                      <p:cBhvr additive="base">
                                        <p:cTn dur="1000"/>
                                        <p:tgtEl>
                                          <p:spTgt spid="150">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10" st="10"/>
                                            </p:txEl>
                                          </p:spTgt>
                                        </p:tgtEl>
                                        <p:attrNameLst>
                                          <p:attrName>style.visibility</p:attrName>
                                        </p:attrNameLst>
                                      </p:cBhvr>
                                      <p:to>
                                        <p:strVal val="visible"/>
                                      </p:to>
                                    </p:set>
                                    <p:anim calcmode="lin" valueType="num">
                                      <p:cBhvr additive="base">
                                        <p:cTn dur="1000"/>
                                        <p:tgtEl>
                                          <p:spTgt spid="150">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11" st="11"/>
                                            </p:txEl>
                                          </p:spTgt>
                                        </p:tgtEl>
                                        <p:attrNameLst>
                                          <p:attrName>style.visibility</p:attrName>
                                        </p:attrNameLst>
                                      </p:cBhvr>
                                      <p:to>
                                        <p:strVal val="visible"/>
                                      </p:to>
                                    </p:set>
                                    <p:anim calcmode="lin" valueType="num">
                                      <p:cBhvr additive="base">
                                        <p:cTn dur="1000"/>
                                        <p:tgtEl>
                                          <p:spTgt spid="150">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12" st="12"/>
                                            </p:txEl>
                                          </p:spTgt>
                                        </p:tgtEl>
                                        <p:attrNameLst>
                                          <p:attrName>style.visibility</p:attrName>
                                        </p:attrNameLst>
                                      </p:cBhvr>
                                      <p:to>
                                        <p:strVal val="visible"/>
                                      </p:to>
                                    </p:set>
                                    <p:anim calcmode="lin" valueType="num">
                                      <p:cBhvr additive="base">
                                        <p:cTn dur="1000"/>
                                        <p:tgtEl>
                                          <p:spTgt spid="150">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13" st="13"/>
                                            </p:txEl>
                                          </p:spTgt>
                                        </p:tgtEl>
                                        <p:attrNameLst>
                                          <p:attrName>style.visibility</p:attrName>
                                        </p:attrNameLst>
                                      </p:cBhvr>
                                      <p:to>
                                        <p:strVal val="visible"/>
                                      </p:to>
                                    </p:set>
                                    <p:anim calcmode="lin" valueType="num">
                                      <p:cBhvr additive="base">
                                        <p:cTn dur="1000"/>
                                        <p:tgtEl>
                                          <p:spTgt spid="150">
                                            <p:txEl>
                                              <p:pRg end="13" st="1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0">
                                            <p:txEl>
                                              <p:pRg end="14" st="14"/>
                                            </p:txEl>
                                          </p:spTgt>
                                        </p:tgtEl>
                                        <p:attrNameLst>
                                          <p:attrName>style.visibility</p:attrName>
                                        </p:attrNameLst>
                                      </p:cBhvr>
                                      <p:to>
                                        <p:strVal val="visible"/>
                                      </p:to>
                                    </p:set>
                                    <p:anim calcmode="lin" valueType="num">
                                      <p:cBhvr additive="base">
                                        <p:cTn dur="1000"/>
                                        <p:tgtEl>
                                          <p:spTgt spid="150">
                                            <p:txEl>
                                              <p:pRg end="14" st="1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32"/>
          <p:cNvPicPr preferRelativeResize="0"/>
          <p:nvPr/>
        </p:nvPicPr>
        <p:blipFill rotWithShape="1">
          <a:blip r:embed="rId3">
            <a:alphaModFix/>
          </a:blip>
          <a:srcRect b="0" l="0" r="6629" t="0"/>
          <a:stretch/>
        </p:blipFill>
        <p:spPr>
          <a:xfrm>
            <a:off x="4540075" y="1675125"/>
            <a:ext cx="4224026" cy="3324225"/>
          </a:xfrm>
          <a:prstGeom prst="rect">
            <a:avLst/>
          </a:prstGeom>
          <a:noFill/>
          <a:ln>
            <a:noFill/>
          </a:ln>
        </p:spPr>
      </p:pic>
      <p:pic>
        <p:nvPicPr>
          <p:cNvPr id="158" name="Google Shape;158;p32"/>
          <p:cNvPicPr preferRelativeResize="0"/>
          <p:nvPr/>
        </p:nvPicPr>
        <p:blipFill>
          <a:blip r:embed="rId4">
            <a:alphaModFix/>
          </a:blip>
          <a:stretch>
            <a:fillRect/>
          </a:stretch>
        </p:blipFill>
        <p:spPr>
          <a:xfrm>
            <a:off x="195500" y="106200"/>
            <a:ext cx="6096550" cy="2438625"/>
          </a:xfrm>
          <a:prstGeom prst="rect">
            <a:avLst/>
          </a:prstGeom>
          <a:noFill/>
          <a:ln>
            <a:noFill/>
          </a:ln>
        </p:spPr>
      </p:pic>
      <p:sp>
        <p:nvSpPr>
          <p:cNvPr id="159" name="Google Shape;159;p32"/>
          <p:cNvSpPr txBox="1"/>
          <p:nvPr/>
        </p:nvSpPr>
        <p:spPr>
          <a:xfrm>
            <a:off x="279625" y="2906350"/>
            <a:ext cx="4134900" cy="179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78D8"/>
                </a:solidFill>
                <a:latin typeface="Oxygen"/>
                <a:ea typeface="Oxygen"/>
                <a:cs typeface="Oxygen"/>
                <a:sym typeface="Oxygen"/>
              </a:rPr>
              <a:t>Chemical Circuit Design -- what can you design using food coloring, pH detection, and a mild acid?</a:t>
            </a:r>
            <a:r>
              <a:rPr lang="en"/>
              <a:t>l </a:t>
            </a:r>
            <a:endParaRPr/>
          </a:p>
        </p:txBody>
      </p:sp>
      <p:pic>
        <p:nvPicPr>
          <p:cNvPr descr="Screen Shot 2017-07-28 at 7.38.53 PM.png" id="160" name="Google Shape;160;p32"/>
          <p:cNvPicPr preferRelativeResize="0"/>
          <p:nvPr/>
        </p:nvPicPr>
        <p:blipFill>
          <a:blip r:embed="rId5">
            <a:alphaModFix/>
          </a:blip>
          <a:stretch>
            <a:fillRect/>
          </a:stretch>
        </p:blipFill>
        <p:spPr>
          <a:xfrm>
            <a:off x="8102350" y="106200"/>
            <a:ext cx="942975" cy="276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pic>
        <p:nvPicPr>
          <p:cNvPr id="165" name="Google Shape;165;p33"/>
          <p:cNvPicPr preferRelativeResize="0"/>
          <p:nvPr/>
        </p:nvPicPr>
        <p:blipFill>
          <a:blip r:embed="rId3">
            <a:alphaModFix/>
          </a:blip>
          <a:stretch>
            <a:fillRect/>
          </a:stretch>
        </p:blipFill>
        <p:spPr>
          <a:xfrm rot="-1251855">
            <a:off x="220125" y="2530800"/>
            <a:ext cx="2573516" cy="1709899"/>
          </a:xfrm>
          <a:prstGeom prst="rect">
            <a:avLst/>
          </a:prstGeom>
          <a:noFill/>
          <a:ln>
            <a:noFill/>
          </a:ln>
        </p:spPr>
      </p:pic>
      <p:sp>
        <p:nvSpPr>
          <p:cNvPr id="166" name="Google Shape;166;p33"/>
          <p:cNvSpPr txBox="1"/>
          <p:nvPr/>
        </p:nvSpPr>
        <p:spPr>
          <a:xfrm>
            <a:off x="378800" y="249675"/>
            <a:ext cx="823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Oxygen"/>
                <a:ea typeface="Oxygen"/>
                <a:cs typeface="Oxygen"/>
                <a:sym typeface="Oxygen"/>
              </a:rPr>
              <a:t>Polymers</a:t>
            </a:r>
            <a:endParaRPr sz="2400">
              <a:solidFill>
                <a:srgbClr val="CC0000"/>
              </a:solidFill>
              <a:latin typeface="Oxygen"/>
              <a:ea typeface="Oxygen"/>
              <a:cs typeface="Oxygen"/>
              <a:sym typeface="Oxygen"/>
            </a:endParaRPr>
          </a:p>
        </p:txBody>
      </p:sp>
      <p:pic>
        <p:nvPicPr>
          <p:cNvPr descr="Screen Shot 2017-07-28 at 7.38.53 PM.png" id="167" name="Google Shape;167;p33"/>
          <p:cNvPicPr preferRelativeResize="0"/>
          <p:nvPr/>
        </p:nvPicPr>
        <p:blipFill>
          <a:blip r:embed="rId4">
            <a:alphaModFix/>
          </a:blip>
          <a:stretch>
            <a:fillRect/>
          </a:stretch>
        </p:blipFill>
        <p:spPr>
          <a:xfrm>
            <a:off x="152400" y="4642925"/>
            <a:ext cx="942975" cy="276225"/>
          </a:xfrm>
          <a:prstGeom prst="rect">
            <a:avLst/>
          </a:prstGeom>
          <a:noFill/>
          <a:ln>
            <a:noFill/>
          </a:ln>
        </p:spPr>
      </p:pic>
      <p:pic>
        <p:nvPicPr>
          <p:cNvPr id="168" name="Google Shape;168;p33"/>
          <p:cNvPicPr preferRelativeResize="0"/>
          <p:nvPr/>
        </p:nvPicPr>
        <p:blipFill>
          <a:blip r:embed="rId5">
            <a:alphaModFix/>
          </a:blip>
          <a:stretch>
            <a:fillRect/>
          </a:stretch>
        </p:blipFill>
        <p:spPr>
          <a:xfrm>
            <a:off x="3298875" y="2731925"/>
            <a:ext cx="2849830" cy="1709898"/>
          </a:xfrm>
          <a:prstGeom prst="rect">
            <a:avLst/>
          </a:prstGeom>
          <a:noFill/>
          <a:ln>
            <a:noFill/>
          </a:ln>
        </p:spPr>
      </p:pic>
      <p:pic>
        <p:nvPicPr>
          <p:cNvPr id="169" name="Google Shape;169;p33"/>
          <p:cNvPicPr preferRelativeResize="0"/>
          <p:nvPr/>
        </p:nvPicPr>
        <p:blipFill rotWithShape="1">
          <a:blip r:embed="rId6">
            <a:alphaModFix/>
          </a:blip>
          <a:srcRect b="0" l="0" r="13993" t="0"/>
          <a:stretch/>
        </p:blipFill>
        <p:spPr>
          <a:xfrm>
            <a:off x="1837025" y="3318950"/>
            <a:ext cx="2457550" cy="1600200"/>
          </a:xfrm>
          <a:prstGeom prst="rect">
            <a:avLst/>
          </a:prstGeom>
          <a:noFill/>
          <a:ln>
            <a:noFill/>
          </a:ln>
        </p:spPr>
      </p:pic>
      <p:sp>
        <p:nvSpPr>
          <p:cNvPr id="170" name="Google Shape;170;p33"/>
          <p:cNvSpPr txBox="1"/>
          <p:nvPr>
            <p:ph type="ctrTitle"/>
          </p:nvPr>
        </p:nvSpPr>
        <p:spPr>
          <a:xfrm>
            <a:off x="238250" y="668500"/>
            <a:ext cx="8520600" cy="23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F1C232"/>
                </a:solidFill>
                <a:latin typeface="Oxygen"/>
                <a:ea typeface="Oxygen"/>
                <a:cs typeface="Oxygen"/>
                <a:sym typeface="Oxygen"/>
              </a:rPr>
              <a:t>Monomers are small molecules that are able to join with other small molecules (sometimes the same, sometimes different) in a chain to form very long molecules, often with special properties. These are called polymers.</a:t>
            </a:r>
            <a:endParaRPr sz="2400">
              <a:solidFill>
                <a:srgbClr val="F1C232"/>
              </a:solidFill>
              <a:latin typeface="Oxygen"/>
              <a:ea typeface="Oxygen"/>
              <a:cs typeface="Oxygen"/>
              <a:sym typeface="Oxygen"/>
            </a:endParaRPr>
          </a:p>
          <a:p>
            <a:pPr indent="0" lvl="0" marL="0" rtl="0" algn="ctr">
              <a:spcBef>
                <a:spcPts val="0"/>
              </a:spcBef>
              <a:spcAft>
                <a:spcPts val="0"/>
              </a:spcAft>
              <a:buNone/>
            </a:pPr>
            <a:r>
              <a:t/>
            </a:r>
            <a:endParaRPr sz="2400">
              <a:solidFill>
                <a:srgbClr val="F1C232"/>
              </a:solidFill>
              <a:latin typeface="Oxygen"/>
              <a:ea typeface="Oxygen"/>
              <a:cs typeface="Oxygen"/>
              <a:sym typeface="Oxygen"/>
            </a:endParaRPr>
          </a:p>
          <a:p>
            <a:pPr indent="0" lvl="0" marL="0" rtl="0" algn="l">
              <a:spcBef>
                <a:spcPts val="0"/>
              </a:spcBef>
              <a:spcAft>
                <a:spcPts val="0"/>
              </a:spcAft>
              <a:buNone/>
            </a:pPr>
            <a:r>
              <a:t/>
            </a:r>
            <a:endParaRPr sz="1800">
              <a:solidFill>
                <a:srgbClr val="F1C232"/>
              </a:solidFill>
              <a:latin typeface="Oxygen"/>
              <a:ea typeface="Oxygen"/>
              <a:cs typeface="Oxygen"/>
              <a:sym typeface="Oxygen"/>
            </a:endParaRPr>
          </a:p>
        </p:txBody>
      </p:sp>
      <p:pic>
        <p:nvPicPr>
          <p:cNvPr id="171" name="Google Shape;171;p33"/>
          <p:cNvPicPr preferRelativeResize="0"/>
          <p:nvPr/>
        </p:nvPicPr>
        <p:blipFill rotWithShape="1">
          <a:blip r:embed="rId7">
            <a:alphaModFix/>
          </a:blip>
          <a:srcRect b="0" l="19751" r="11736" t="0"/>
          <a:stretch/>
        </p:blipFill>
        <p:spPr>
          <a:xfrm>
            <a:off x="5788150" y="2408625"/>
            <a:ext cx="2680324" cy="1363375"/>
          </a:xfrm>
          <a:prstGeom prst="rect">
            <a:avLst/>
          </a:prstGeom>
          <a:noFill/>
          <a:ln>
            <a:noFill/>
          </a:ln>
        </p:spPr>
      </p:pic>
      <p:pic>
        <p:nvPicPr>
          <p:cNvPr id="172" name="Google Shape;172;p33"/>
          <p:cNvPicPr preferRelativeResize="0"/>
          <p:nvPr/>
        </p:nvPicPr>
        <p:blipFill rotWithShape="1">
          <a:blip r:embed="rId8">
            <a:alphaModFix/>
          </a:blip>
          <a:srcRect b="12288" l="2100" r="-2100" t="-440"/>
          <a:stretch/>
        </p:blipFill>
        <p:spPr>
          <a:xfrm rot="716747">
            <a:off x="5664763" y="3699635"/>
            <a:ext cx="1862300" cy="164170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